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  <p:sldMasterId id="2147483795" r:id="rId2"/>
    <p:sldMasterId id="2147483660" r:id="rId3"/>
  </p:sldMasterIdLst>
  <p:notesMasterIdLst>
    <p:notesMasterId r:id="rId42"/>
  </p:notesMasterIdLst>
  <p:sldIdLst>
    <p:sldId id="280" r:id="rId4"/>
    <p:sldId id="337" r:id="rId5"/>
    <p:sldId id="283" r:id="rId6"/>
    <p:sldId id="305" r:id="rId7"/>
    <p:sldId id="306" r:id="rId8"/>
    <p:sldId id="329" r:id="rId9"/>
    <p:sldId id="310" r:id="rId10"/>
    <p:sldId id="316" r:id="rId11"/>
    <p:sldId id="313" r:id="rId12"/>
    <p:sldId id="327" r:id="rId13"/>
    <p:sldId id="322" r:id="rId14"/>
    <p:sldId id="265" r:id="rId15"/>
    <p:sldId id="266" r:id="rId16"/>
    <p:sldId id="268" r:id="rId17"/>
    <p:sldId id="320" r:id="rId18"/>
    <p:sldId id="324" r:id="rId19"/>
    <p:sldId id="325" r:id="rId20"/>
    <p:sldId id="326" r:id="rId21"/>
    <p:sldId id="328" r:id="rId22"/>
    <p:sldId id="330" r:id="rId23"/>
    <p:sldId id="331" r:id="rId24"/>
    <p:sldId id="332" r:id="rId25"/>
    <p:sldId id="298" r:id="rId26"/>
    <p:sldId id="262" r:id="rId27"/>
    <p:sldId id="264" r:id="rId28"/>
    <p:sldId id="299" r:id="rId29"/>
    <p:sldId id="334" r:id="rId30"/>
    <p:sldId id="267" r:id="rId31"/>
    <p:sldId id="309" r:id="rId32"/>
    <p:sldId id="312" r:id="rId33"/>
    <p:sldId id="314" r:id="rId34"/>
    <p:sldId id="341" r:id="rId35"/>
    <p:sldId id="342" r:id="rId36"/>
    <p:sldId id="272" r:id="rId37"/>
    <p:sldId id="343" r:id="rId38"/>
    <p:sldId id="335" r:id="rId39"/>
    <p:sldId id="338" r:id="rId40"/>
    <p:sldId id="33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1F"/>
    <a:srgbClr val="F9C423"/>
    <a:srgbClr val="FDFDFD"/>
    <a:srgbClr val="EEB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11F88-7372-8742-B19E-4028910C71FD}" v="138" dt="2024-12-10T21:57:14.775"/>
    <p1510:client id="{141B7A7F-AA47-1956-227E-71785F61A1A5}" v="6" dt="2024-12-10T20:58:32.569"/>
    <p1510:client id="{2BD028A3-F397-0F3E-23C8-8538FA7CA18C}" v="1" dt="2024-12-10T20:14:31.193"/>
    <p1510:client id="{36572B3B-983E-F9FE-DF7A-411DDDFE8B24}" v="209" dt="2024-12-10T20:45:45.113"/>
    <p1510:client id="{47091CA0-6F06-667E-F4A6-5B74A7C30BDB}" v="23" dt="2024-12-10T18:33:49.452"/>
    <p1510:client id="{57EA5963-AC3F-4DC6-B5E3-1984BE1AAE52}" v="189" dt="2024-12-10T19:33:53.660"/>
    <p1510:client id="{74B72DC7-5300-B276-BE3D-B9C9BDBF51FB}" v="70" dt="2024-12-10T19:29:08.926"/>
    <p1510:client id="{83D5A9C3-31DE-039F-B1F8-BB8F9C1A8398}" v="84" dt="2024-12-10T18:43:31.305"/>
    <p1510:client id="{9B1DBF1A-F7E7-38E4-890B-2BE7EE7DAFB2}" v="819" dt="2024-12-10T19:40:49.525"/>
    <p1510:client id="{A25BB803-E41C-F4A1-B777-4D9683691255}" v="40" dt="2024-12-10T18:42:14.124"/>
    <p1510:client id="{C3C82E97-11B8-D6E9-8D5B-3515D9C0ED18}" v="967" dt="2024-12-10T20:41:28.084"/>
    <p1510:client id="{F40C435B-7E05-6A54-E61F-503F490515EA}" v="22" dt="2024-12-10T20:31:55.9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16"/>
        <p:guide orient="horz"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9_355508C6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A_4DC9EECB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57_177BCA7C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IPC Uplift in Percent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RAPID-X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SumXOR_Loop</c:v>
                </c:pt>
                <c:pt idx="1">
                  <c:v>BitRotation_Test</c:v>
                </c:pt>
                <c:pt idx="2">
                  <c:v>NestedAdd_Loop</c:v>
                </c:pt>
                <c:pt idx="3">
                  <c:v>ArithmeticProgression_Sum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300.00790000000001</c:v>
                </c:pt>
                <c:pt idx="1">
                  <c:v>300.00670000000002</c:v>
                </c:pt>
                <c:pt idx="2">
                  <c:v>300.01229999999998</c:v>
                </c:pt>
                <c:pt idx="3">
                  <c:v>300.00959999999998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28-48FD-8CC8-AE9D91F55E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Reference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SumXOR_Loop</c:v>
                </c:pt>
                <c:pt idx="1">
                  <c:v>BitRotation_Test</c:v>
                </c:pt>
                <c:pt idx="2">
                  <c:v>NestedAdd_Loop</c:v>
                </c:pt>
                <c:pt idx="3">
                  <c:v>ArithmeticProgression_Sum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242.87581420000001</c:v>
                </c:pt>
                <c:pt idx="1">
                  <c:v>250.01562340000001</c:v>
                </c:pt>
                <c:pt idx="2">
                  <c:v>157.3484459</c:v>
                </c:pt>
                <c:pt idx="3">
                  <c:v>233.35138649999999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28-48FD-8CC8-AE9D91F55E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RAPID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SumXOR_Loop</c:v>
                </c:pt>
                <c:pt idx="1">
                  <c:v>BitRotation_Test</c:v>
                </c:pt>
                <c:pt idx="2">
                  <c:v>NestedAdd_Loop</c:v>
                </c:pt>
                <c:pt idx="3">
                  <c:v>ArithmeticProgression_Sum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28-48FD-8CC8-AE9D91F55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9252944"/>
        <c:axId val="1609256304"/>
      </c:barChart>
      <c:catAx>
        <c:axId val="1609252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9256304"/>
        <c:crosses val="autoZero"/>
        <c:auto val="1"/>
        <c:lblAlgn val="ctr"/>
        <c:lblOffset val="100"/>
        <c:noMultiLvlLbl val="0"/>
      </c:catAx>
      <c:valAx>
        <c:axId val="1609256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9252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Pipeline Latency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RAPID-X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Cycles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28-48FD-8CC8-AE9D91F55E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RAPID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Cycles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28-48FD-8CC8-AE9D91F55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09252944"/>
        <c:axId val="1609256304"/>
      </c:barChart>
      <c:catAx>
        <c:axId val="1609252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9256304"/>
        <c:crosses val="autoZero"/>
        <c:auto val="1"/>
        <c:lblAlgn val="ctr"/>
        <c:lblOffset val="100"/>
        <c:noMultiLvlLbl val="0"/>
      </c:catAx>
      <c:valAx>
        <c:axId val="1609256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9252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IPC Uplift in Percent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RAPID-X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SumXOR_Loop</c:v>
                </c:pt>
                <c:pt idx="1">
                  <c:v>BitRotation_Test</c:v>
                </c:pt>
                <c:pt idx="2">
                  <c:v>NestedAdd_Loop</c:v>
                </c:pt>
                <c:pt idx="3">
                  <c:v>ArithmeticProgression_Sum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300.00790000000001</c:v>
                </c:pt>
                <c:pt idx="1">
                  <c:v>300.00670000000002</c:v>
                </c:pt>
                <c:pt idx="2">
                  <c:v>300.01229999999998</c:v>
                </c:pt>
                <c:pt idx="3">
                  <c:v>300.00959999999998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28-48FD-8CC8-AE9D91F55E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Reference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SumXOR_Loop</c:v>
                </c:pt>
                <c:pt idx="1">
                  <c:v>BitRotation_Test</c:v>
                </c:pt>
                <c:pt idx="2">
                  <c:v>NestedAdd_Loop</c:v>
                </c:pt>
                <c:pt idx="3">
                  <c:v>ArithmeticProgression_Sum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242.87581420000001</c:v>
                </c:pt>
                <c:pt idx="1">
                  <c:v>250.01562340000001</c:v>
                </c:pt>
                <c:pt idx="2">
                  <c:v>157.3484459</c:v>
                </c:pt>
                <c:pt idx="3">
                  <c:v>233.35138649999999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28-48FD-8CC8-AE9D91F55E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RAPID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SumXOR_Loop</c:v>
                </c:pt>
                <c:pt idx="1">
                  <c:v>BitRotation_Test</c:v>
                </c:pt>
                <c:pt idx="2">
                  <c:v>NestedAdd_Loop</c:v>
                </c:pt>
                <c:pt idx="3">
                  <c:v>ArithmeticProgression_Sum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28-48FD-8CC8-AE9D91F55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9252944"/>
        <c:axId val="1609256304"/>
      </c:barChart>
      <c:catAx>
        <c:axId val="1609252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9256304"/>
        <c:crosses val="autoZero"/>
        <c:auto val="1"/>
        <c:lblAlgn val="ctr"/>
        <c:lblOffset val="100"/>
        <c:noMultiLvlLbl val="0"/>
      </c:catAx>
      <c:valAx>
        <c:axId val="1609256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9252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1E1222-8BB8-4FDD-8A62-E17A5212A12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81ED13-B8E7-4C38-954F-021E6493B9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Development of testbenches</a:t>
          </a:r>
        </a:p>
      </dgm:t>
    </dgm:pt>
    <dgm:pt modelId="{C81AF5BC-058C-434B-B04B-A4C119392983}" type="parTrans" cxnId="{FB4F725D-E30F-4BF3-9DF7-3CA730700408}">
      <dgm:prSet/>
      <dgm:spPr/>
      <dgm:t>
        <a:bodyPr/>
        <a:lstStyle/>
        <a:p>
          <a:endParaRPr lang="en-US"/>
        </a:p>
      </dgm:t>
    </dgm:pt>
    <dgm:pt modelId="{3A9A357C-1702-42DE-90C8-DC5360776B82}" type="sibTrans" cxnId="{FB4F725D-E30F-4BF3-9DF7-3CA730700408}">
      <dgm:prSet/>
      <dgm:spPr/>
      <dgm:t>
        <a:bodyPr/>
        <a:lstStyle/>
        <a:p>
          <a:endParaRPr lang="en-US"/>
        </a:p>
      </dgm:t>
    </dgm:pt>
    <dgm:pt modelId="{89EAB470-1E6A-4AC1-A663-2434E42E482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Inspection of Architecture</a:t>
          </a:r>
          <a:endParaRPr lang="en-US"/>
        </a:p>
      </dgm:t>
    </dgm:pt>
    <dgm:pt modelId="{B64832BE-DBF1-4BE2-8EBB-FBC7FE0B0B7E}" type="parTrans" cxnId="{3212A9C2-6694-4958-9942-A71625AE7326}">
      <dgm:prSet/>
      <dgm:spPr/>
      <dgm:t>
        <a:bodyPr/>
        <a:lstStyle/>
        <a:p>
          <a:endParaRPr lang="en-US"/>
        </a:p>
      </dgm:t>
    </dgm:pt>
    <dgm:pt modelId="{31FA4942-FA83-44D9-8C88-B7855879BA8F}" type="sibTrans" cxnId="{3212A9C2-6694-4958-9942-A71625AE7326}">
      <dgm:prSet/>
      <dgm:spPr/>
      <dgm:t>
        <a:bodyPr/>
        <a:lstStyle/>
        <a:p>
          <a:endParaRPr lang="en-US"/>
        </a:p>
      </dgm:t>
    </dgm:pt>
    <dgm:pt modelId="{F537C001-7248-4D92-A58B-F630C90E53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ptos Display" panose="020F0302020204030204"/>
            </a:rPr>
            <a:t>Performance</a:t>
          </a:r>
          <a:endParaRPr lang="en-US"/>
        </a:p>
      </dgm:t>
    </dgm:pt>
    <dgm:pt modelId="{26638BB0-92ED-4DC5-94EA-42B1A9839369}" type="parTrans" cxnId="{C0A6B24D-DF1D-40CC-9AD9-F5157473C5C4}">
      <dgm:prSet/>
      <dgm:spPr/>
      <dgm:t>
        <a:bodyPr/>
        <a:lstStyle/>
        <a:p>
          <a:endParaRPr lang="en-US"/>
        </a:p>
      </dgm:t>
    </dgm:pt>
    <dgm:pt modelId="{DCCF22A8-F9BA-4C37-B245-EC8A9CCF987A}" type="sibTrans" cxnId="{C0A6B24D-DF1D-40CC-9AD9-F5157473C5C4}">
      <dgm:prSet/>
      <dgm:spPr/>
      <dgm:t>
        <a:bodyPr/>
        <a:lstStyle/>
        <a:p>
          <a:endParaRPr lang="en-US"/>
        </a:p>
      </dgm:t>
    </dgm:pt>
    <dgm:pt modelId="{049EB6D4-CCB3-4E4E-B657-3F0F076072DC}" type="pres">
      <dgm:prSet presAssocID="{381E1222-8BB8-4FDD-8A62-E17A5212A12B}" presName="root" presStyleCnt="0">
        <dgm:presLayoutVars>
          <dgm:dir/>
          <dgm:resizeHandles val="exact"/>
        </dgm:presLayoutVars>
      </dgm:prSet>
      <dgm:spPr/>
    </dgm:pt>
    <dgm:pt modelId="{DC835CB2-AEA5-4E73-AC59-37D5C1F5F506}" type="pres">
      <dgm:prSet presAssocID="{6581ED13-B8E7-4C38-954F-021E6493B958}" presName="compNode" presStyleCnt="0"/>
      <dgm:spPr/>
    </dgm:pt>
    <dgm:pt modelId="{A220C8B6-9D12-4A7E-8E26-E520DF2319ED}" type="pres">
      <dgm:prSet presAssocID="{6581ED13-B8E7-4C38-954F-021E6493B95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B8B07C6-7F9B-4B02-A88D-CD8C1D9CE2D2}" type="pres">
      <dgm:prSet presAssocID="{6581ED13-B8E7-4C38-954F-021E6493B958}" presName="spaceRect" presStyleCnt="0"/>
      <dgm:spPr/>
    </dgm:pt>
    <dgm:pt modelId="{7B5DFEB3-3A93-4CC6-B766-33D43F6DE1C5}" type="pres">
      <dgm:prSet presAssocID="{6581ED13-B8E7-4C38-954F-021E6493B958}" presName="textRect" presStyleLbl="revTx" presStyleIdx="0" presStyleCnt="3">
        <dgm:presLayoutVars>
          <dgm:chMax val="1"/>
          <dgm:chPref val="1"/>
        </dgm:presLayoutVars>
      </dgm:prSet>
      <dgm:spPr/>
    </dgm:pt>
    <dgm:pt modelId="{5FF3B8A9-CF6E-48E8-985A-BF9404965643}" type="pres">
      <dgm:prSet presAssocID="{3A9A357C-1702-42DE-90C8-DC5360776B82}" presName="sibTrans" presStyleCnt="0"/>
      <dgm:spPr/>
    </dgm:pt>
    <dgm:pt modelId="{2CD2C5C5-F6D2-4731-9E66-CE46A7039F5C}" type="pres">
      <dgm:prSet presAssocID="{89EAB470-1E6A-4AC1-A663-2434E42E4828}" presName="compNode" presStyleCnt="0"/>
      <dgm:spPr/>
    </dgm:pt>
    <dgm:pt modelId="{A62F2BBA-8758-450E-BADF-A20A78F93675}" type="pres">
      <dgm:prSet presAssocID="{89EAB470-1E6A-4AC1-A663-2434E42E482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6D0E869-2F05-42BA-A62D-3A6132BBD369}" type="pres">
      <dgm:prSet presAssocID="{89EAB470-1E6A-4AC1-A663-2434E42E4828}" presName="spaceRect" presStyleCnt="0"/>
      <dgm:spPr/>
    </dgm:pt>
    <dgm:pt modelId="{A196B4D2-2EA3-484A-BBAD-13E1C328195A}" type="pres">
      <dgm:prSet presAssocID="{89EAB470-1E6A-4AC1-A663-2434E42E4828}" presName="textRect" presStyleLbl="revTx" presStyleIdx="1" presStyleCnt="3">
        <dgm:presLayoutVars>
          <dgm:chMax val="1"/>
          <dgm:chPref val="1"/>
        </dgm:presLayoutVars>
      </dgm:prSet>
      <dgm:spPr/>
    </dgm:pt>
    <dgm:pt modelId="{BEEB280B-B6B2-4F01-8703-F3C2365A0F72}" type="pres">
      <dgm:prSet presAssocID="{31FA4942-FA83-44D9-8C88-B7855879BA8F}" presName="sibTrans" presStyleCnt="0"/>
      <dgm:spPr/>
    </dgm:pt>
    <dgm:pt modelId="{F7EE331C-899F-432A-9F0E-ED0D4759E620}" type="pres">
      <dgm:prSet presAssocID="{F537C001-7248-4D92-A58B-F630C90E531A}" presName="compNode" presStyleCnt="0"/>
      <dgm:spPr/>
    </dgm:pt>
    <dgm:pt modelId="{89ACD5C4-7224-4303-8695-CAB39E981759}" type="pres">
      <dgm:prSet presAssocID="{F537C001-7248-4D92-A58B-F630C90E531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D696417F-D034-47AE-93EC-7B2D6F6265BB}" type="pres">
      <dgm:prSet presAssocID="{F537C001-7248-4D92-A58B-F630C90E531A}" presName="spaceRect" presStyleCnt="0"/>
      <dgm:spPr/>
    </dgm:pt>
    <dgm:pt modelId="{3686A478-FFB9-4468-8DF7-E5DDD94B1828}" type="pres">
      <dgm:prSet presAssocID="{F537C001-7248-4D92-A58B-F630C90E531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B4F725D-E30F-4BF3-9DF7-3CA730700408}" srcId="{381E1222-8BB8-4FDD-8A62-E17A5212A12B}" destId="{6581ED13-B8E7-4C38-954F-021E6493B958}" srcOrd="0" destOrd="0" parTransId="{C81AF5BC-058C-434B-B04B-A4C119392983}" sibTransId="{3A9A357C-1702-42DE-90C8-DC5360776B82}"/>
    <dgm:cxn modelId="{11C6C36B-7D9B-443D-AD43-D32ACA83D756}" type="presOf" srcId="{89EAB470-1E6A-4AC1-A663-2434E42E4828}" destId="{A196B4D2-2EA3-484A-BBAD-13E1C328195A}" srcOrd="0" destOrd="0" presId="urn:microsoft.com/office/officeart/2018/2/layout/IconLabelList"/>
    <dgm:cxn modelId="{C0A6B24D-DF1D-40CC-9AD9-F5157473C5C4}" srcId="{381E1222-8BB8-4FDD-8A62-E17A5212A12B}" destId="{F537C001-7248-4D92-A58B-F630C90E531A}" srcOrd="2" destOrd="0" parTransId="{26638BB0-92ED-4DC5-94EA-42B1A9839369}" sibTransId="{DCCF22A8-F9BA-4C37-B245-EC8A9CCF987A}"/>
    <dgm:cxn modelId="{3790966E-B8D2-485B-8FFD-A4C351116AAA}" type="presOf" srcId="{F537C001-7248-4D92-A58B-F630C90E531A}" destId="{3686A478-FFB9-4468-8DF7-E5DDD94B1828}" srcOrd="0" destOrd="0" presId="urn:microsoft.com/office/officeart/2018/2/layout/IconLabelList"/>
    <dgm:cxn modelId="{9CF6A27F-2360-489F-8D34-9EC6AD982960}" type="presOf" srcId="{6581ED13-B8E7-4C38-954F-021E6493B958}" destId="{7B5DFEB3-3A93-4CC6-B766-33D43F6DE1C5}" srcOrd="0" destOrd="0" presId="urn:microsoft.com/office/officeart/2018/2/layout/IconLabelList"/>
    <dgm:cxn modelId="{3212A9C2-6694-4958-9942-A71625AE7326}" srcId="{381E1222-8BB8-4FDD-8A62-E17A5212A12B}" destId="{89EAB470-1E6A-4AC1-A663-2434E42E4828}" srcOrd="1" destOrd="0" parTransId="{B64832BE-DBF1-4BE2-8EBB-FBC7FE0B0B7E}" sibTransId="{31FA4942-FA83-44D9-8C88-B7855879BA8F}"/>
    <dgm:cxn modelId="{1C0B1CE3-0732-447F-B8A4-B14F89180CC2}" type="presOf" srcId="{381E1222-8BB8-4FDD-8A62-E17A5212A12B}" destId="{049EB6D4-CCB3-4E4E-B657-3F0F076072DC}" srcOrd="0" destOrd="0" presId="urn:microsoft.com/office/officeart/2018/2/layout/IconLabelList"/>
    <dgm:cxn modelId="{A234071C-85F8-4B5F-A4EA-87BB3F0EB371}" type="presParOf" srcId="{049EB6D4-CCB3-4E4E-B657-3F0F076072DC}" destId="{DC835CB2-AEA5-4E73-AC59-37D5C1F5F506}" srcOrd="0" destOrd="0" presId="urn:microsoft.com/office/officeart/2018/2/layout/IconLabelList"/>
    <dgm:cxn modelId="{A807B85B-F5D2-48C2-B039-B2D67077546D}" type="presParOf" srcId="{DC835CB2-AEA5-4E73-AC59-37D5C1F5F506}" destId="{A220C8B6-9D12-4A7E-8E26-E520DF2319ED}" srcOrd="0" destOrd="0" presId="urn:microsoft.com/office/officeart/2018/2/layout/IconLabelList"/>
    <dgm:cxn modelId="{69836D4A-028F-4E15-A05E-F169B037E7D3}" type="presParOf" srcId="{DC835CB2-AEA5-4E73-AC59-37D5C1F5F506}" destId="{8B8B07C6-7F9B-4B02-A88D-CD8C1D9CE2D2}" srcOrd="1" destOrd="0" presId="urn:microsoft.com/office/officeart/2018/2/layout/IconLabelList"/>
    <dgm:cxn modelId="{84BC9E2A-7425-4361-ACE7-30E09B4288DB}" type="presParOf" srcId="{DC835CB2-AEA5-4E73-AC59-37D5C1F5F506}" destId="{7B5DFEB3-3A93-4CC6-B766-33D43F6DE1C5}" srcOrd="2" destOrd="0" presId="urn:microsoft.com/office/officeart/2018/2/layout/IconLabelList"/>
    <dgm:cxn modelId="{4CE32D60-9B72-4FE8-AAA9-3ACAB3728446}" type="presParOf" srcId="{049EB6D4-CCB3-4E4E-B657-3F0F076072DC}" destId="{5FF3B8A9-CF6E-48E8-985A-BF9404965643}" srcOrd="1" destOrd="0" presId="urn:microsoft.com/office/officeart/2018/2/layout/IconLabelList"/>
    <dgm:cxn modelId="{B9401B1E-1337-4716-A1D1-A91F6520EECB}" type="presParOf" srcId="{049EB6D4-CCB3-4E4E-B657-3F0F076072DC}" destId="{2CD2C5C5-F6D2-4731-9E66-CE46A7039F5C}" srcOrd="2" destOrd="0" presId="urn:microsoft.com/office/officeart/2018/2/layout/IconLabelList"/>
    <dgm:cxn modelId="{3133A9A8-FE6F-44CD-803C-B713F6C2A028}" type="presParOf" srcId="{2CD2C5C5-F6D2-4731-9E66-CE46A7039F5C}" destId="{A62F2BBA-8758-450E-BADF-A20A78F93675}" srcOrd="0" destOrd="0" presId="urn:microsoft.com/office/officeart/2018/2/layout/IconLabelList"/>
    <dgm:cxn modelId="{0CB7C689-6A11-4CDE-AF7C-D198E1B97B0B}" type="presParOf" srcId="{2CD2C5C5-F6D2-4731-9E66-CE46A7039F5C}" destId="{46D0E869-2F05-42BA-A62D-3A6132BBD369}" srcOrd="1" destOrd="0" presId="urn:microsoft.com/office/officeart/2018/2/layout/IconLabelList"/>
    <dgm:cxn modelId="{1A1581EF-4113-4384-A005-F3531D9F968D}" type="presParOf" srcId="{2CD2C5C5-F6D2-4731-9E66-CE46A7039F5C}" destId="{A196B4D2-2EA3-484A-BBAD-13E1C328195A}" srcOrd="2" destOrd="0" presId="urn:microsoft.com/office/officeart/2018/2/layout/IconLabelList"/>
    <dgm:cxn modelId="{8BEDC0D9-B0A7-423E-AB60-3F66EDBF8AA9}" type="presParOf" srcId="{049EB6D4-CCB3-4E4E-B657-3F0F076072DC}" destId="{BEEB280B-B6B2-4F01-8703-F3C2365A0F72}" srcOrd="3" destOrd="0" presId="urn:microsoft.com/office/officeart/2018/2/layout/IconLabelList"/>
    <dgm:cxn modelId="{EEDA710E-603A-4680-8BF0-A3F9DC083ABB}" type="presParOf" srcId="{049EB6D4-CCB3-4E4E-B657-3F0F076072DC}" destId="{F7EE331C-899F-432A-9F0E-ED0D4759E620}" srcOrd="4" destOrd="0" presId="urn:microsoft.com/office/officeart/2018/2/layout/IconLabelList"/>
    <dgm:cxn modelId="{144E2733-24CD-4089-BA7F-02A0C3189383}" type="presParOf" srcId="{F7EE331C-899F-432A-9F0E-ED0D4759E620}" destId="{89ACD5C4-7224-4303-8695-CAB39E981759}" srcOrd="0" destOrd="0" presId="urn:microsoft.com/office/officeart/2018/2/layout/IconLabelList"/>
    <dgm:cxn modelId="{A16C4980-B9BC-42EF-9429-FACEED7C1E7E}" type="presParOf" srcId="{F7EE331C-899F-432A-9F0E-ED0D4759E620}" destId="{D696417F-D034-47AE-93EC-7B2D6F6265BB}" srcOrd="1" destOrd="0" presId="urn:microsoft.com/office/officeart/2018/2/layout/IconLabelList"/>
    <dgm:cxn modelId="{70F0EBF0-CF14-4DBF-BA84-706A6BFE25F9}" type="presParOf" srcId="{F7EE331C-899F-432A-9F0E-ED0D4759E620}" destId="{3686A478-FFB9-4468-8DF7-E5DDD94B182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964728-8566-4499-953C-D635FF48DCF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550527F-DDD6-4D80-8AB4-A92402971E01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Race conditions in microarchitecture</a:t>
          </a:r>
          <a:r>
            <a:rPr lang="en-US"/>
            <a:t>.</a:t>
          </a:r>
        </a:p>
      </dgm:t>
    </dgm:pt>
    <dgm:pt modelId="{A276BEA9-87F1-433C-9827-5837D10A6BB2}" type="parTrans" cxnId="{2FC39DFB-A747-4AAE-B745-1B53CD8D2BE5}">
      <dgm:prSet/>
      <dgm:spPr/>
      <dgm:t>
        <a:bodyPr/>
        <a:lstStyle/>
        <a:p>
          <a:endParaRPr lang="en-US"/>
        </a:p>
      </dgm:t>
    </dgm:pt>
    <dgm:pt modelId="{FEA32E79-2D21-4284-AEB7-5645A3F9AC39}" type="sibTrans" cxnId="{2FC39DFB-A747-4AAE-B745-1B53CD8D2BE5}">
      <dgm:prSet/>
      <dgm:spPr/>
      <dgm:t>
        <a:bodyPr/>
        <a:lstStyle/>
        <a:p>
          <a:endParaRPr lang="en-US"/>
        </a:p>
      </dgm:t>
    </dgm:pt>
    <dgm:pt modelId="{72E00E5D-3408-4AF5-B5F2-7B65E3DAB5D0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High CPI and high latency.</a:t>
          </a:r>
          <a:endParaRPr lang="en-US"/>
        </a:p>
      </dgm:t>
    </dgm:pt>
    <dgm:pt modelId="{29760B3A-1F62-44A4-AFF3-CF7174663D80}" type="parTrans" cxnId="{CC042C07-E3EA-49DC-B702-1692C244E451}">
      <dgm:prSet/>
      <dgm:spPr/>
      <dgm:t>
        <a:bodyPr/>
        <a:lstStyle/>
        <a:p>
          <a:endParaRPr lang="en-US"/>
        </a:p>
      </dgm:t>
    </dgm:pt>
    <dgm:pt modelId="{AD5D1225-A8BF-439D-AA9A-8BEB7F7AE12A}" type="sibTrans" cxnId="{CC042C07-E3EA-49DC-B702-1692C244E451}">
      <dgm:prSet/>
      <dgm:spPr/>
      <dgm:t>
        <a:bodyPr/>
        <a:lstStyle/>
        <a:p>
          <a:endParaRPr lang="en-US"/>
        </a:p>
      </dgm:t>
    </dgm:pt>
    <dgm:pt modelId="{DA6D69EE-C61F-4B04-8AA1-C4FC4FCB7519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Could not meet power requirement with realized CPI.</a:t>
          </a:r>
          <a:endParaRPr lang="en-US"/>
        </a:p>
      </dgm:t>
    </dgm:pt>
    <dgm:pt modelId="{CEA6517A-BFDE-40FC-A925-28CF9D68F74E}" type="parTrans" cxnId="{3EF13BB0-54FF-4B22-8FE3-7AE1460AFF66}">
      <dgm:prSet/>
      <dgm:spPr/>
      <dgm:t>
        <a:bodyPr/>
        <a:lstStyle/>
        <a:p>
          <a:endParaRPr lang="en-US"/>
        </a:p>
      </dgm:t>
    </dgm:pt>
    <dgm:pt modelId="{74BCAA4F-C896-4435-80F3-690E806AD381}" type="sibTrans" cxnId="{3EF13BB0-54FF-4B22-8FE3-7AE1460AFF66}">
      <dgm:prSet/>
      <dgm:spPr/>
      <dgm:t>
        <a:bodyPr/>
        <a:lstStyle/>
        <a:p>
          <a:endParaRPr lang="en-US"/>
        </a:p>
      </dgm:t>
    </dgm:pt>
    <dgm:pt modelId="{D80AD7D7-534C-46A7-ACC7-3C0AFA5F24D4}" type="pres">
      <dgm:prSet presAssocID="{0A964728-8566-4499-953C-D635FF48DCF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700815F-0F18-4C16-8871-1923A9F77A9D}" type="pres">
      <dgm:prSet presAssocID="{C550527F-DDD6-4D80-8AB4-A92402971E01}" presName="hierRoot1" presStyleCnt="0"/>
      <dgm:spPr/>
    </dgm:pt>
    <dgm:pt modelId="{D0C0D1A3-94EE-48BB-89C2-8FA33F88CE14}" type="pres">
      <dgm:prSet presAssocID="{C550527F-DDD6-4D80-8AB4-A92402971E01}" presName="composite" presStyleCnt="0"/>
      <dgm:spPr/>
    </dgm:pt>
    <dgm:pt modelId="{97604126-07DA-4667-8EA3-DC6790CE4362}" type="pres">
      <dgm:prSet presAssocID="{C550527F-DDD6-4D80-8AB4-A92402971E01}" presName="background" presStyleLbl="node0" presStyleIdx="0" presStyleCnt="3"/>
      <dgm:spPr/>
    </dgm:pt>
    <dgm:pt modelId="{4ED8FC85-AA09-486A-845F-F4042C828415}" type="pres">
      <dgm:prSet presAssocID="{C550527F-DDD6-4D80-8AB4-A92402971E01}" presName="text" presStyleLbl="fgAcc0" presStyleIdx="0" presStyleCnt="3">
        <dgm:presLayoutVars>
          <dgm:chPref val="3"/>
        </dgm:presLayoutVars>
      </dgm:prSet>
      <dgm:spPr/>
    </dgm:pt>
    <dgm:pt modelId="{3E324688-AEBC-4966-A664-40F29B455B29}" type="pres">
      <dgm:prSet presAssocID="{C550527F-DDD6-4D80-8AB4-A92402971E01}" presName="hierChild2" presStyleCnt="0"/>
      <dgm:spPr/>
    </dgm:pt>
    <dgm:pt modelId="{BDCE6562-AAE9-4781-985C-27BF28644D02}" type="pres">
      <dgm:prSet presAssocID="{72E00E5D-3408-4AF5-B5F2-7B65E3DAB5D0}" presName="hierRoot1" presStyleCnt="0"/>
      <dgm:spPr/>
    </dgm:pt>
    <dgm:pt modelId="{DE698E67-B166-482E-B968-A89659AC58F0}" type="pres">
      <dgm:prSet presAssocID="{72E00E5D-3408-4AF5-B5F2-7B65E3DAB5D0}" presName="composite" presStyleCnt="0"/>
      <dgm:spPr/>
    </dgm:pt>
    <dgm:pt modelId="{6309EC58-2601-4617-9914-5680D06ED694}" type="pres">
      <dgm:prSet presAssocID="{72E00E5D-3408-4AF5-B5F2-7B65E3DAB5D0}" presName="background" presStyleLbl="node0" presStyleIdx="1" presStyleCnt="3"/>
      <dgm:spPr/>
    </dgm:pt>
    <dgm:pt modelId="{BD82D21D-EA95-4CF2-BC63-2226A4B05507}" type="pres">
      <dgm:prSet presAssocID="{72E00E5D-3408-4AF5-B5F2-7B65E3DAB5D0}" presName="text" presStyleLbl="fgAcc0" presStyleIdx="1" presStyleCnt="3">
        <dgm:presLayoutVars>
          <dgm:chPref val="3"/>
        </dgm:presLayoutVars>
      </dgm:prSet>
      <dgm:spPr/>
    </dgm:pt>
    <dgm:pt modelId="{9DEFEAD9-8FE5-4DE1-9D6E-ED2622EDD123}" type="pres">
      <dgm:prSet presAssocID="{72E00E5D-3408-4AF5-B5F2-7B65E3DAB5D0}" presName="hierChild2" presStyleCnt="0"/>
      <dgm:spPr/>
    </dgm:pt>
    <dgm:pt modelId="{41B12350-BC74-4E14-9BAC-21F24C33B9A7}" type="pres">
      <dgm:prSet presAssocID="{DA6D69EE-C61F-4B04-8AA1-C4FC4FCB7519}" presName="hierRoot1" presStyleCnt="0"/>
      <dgm:spPr/>
    </dgm:pt>
    <dgm:pt modelId="{04884713-D901-4171-A550-B136F20D2139}" type="pres">
      <dgm:prSet presAssocID="{DA6D69EE-C61F-4B04-8AA1-C4FC4FCB7519}" presName="composite" presStyleCnt="0"/>
      <dgm:spPr/>
    </dgm:pt>
    <dgm:pt modelId="{AE314116-8666-4B22-B5AF-4247B3BCF744}" type="pres">
      <dgm:prSet presAssocID="{DA6D69EE-C61F-4B04-8AA1-C4FC4FCB7519}" presName="background" presStyleLbl="node0" presStyleIdx="2" presStyleCnt="3"/>
      <dgm:spPr/>
    </dgm:pt>
    <dgm:pt modelId="{C302191D-3857-464A-95AA-1358E37896C6}" type="pres">
      <dgm:prSet presAssocID="{DA6D69EE-C61F-4B04-8AA1-C4FC4FCB7519}" presName="text" presStyleLbl="fgAcc0" presStyleIdx="2" presStyleCnt="3">
        <dgm:presLayoutVars>
          <dgm:chPref val="3"/>
        </dgm:presLayoutVars>
      </dgm:prSet>
      <dgm:spPr/>
    </dgm:pt>
    <dgm:pt modelId="{BBE3CC3B-9F5D-4F2D-825B-75A209A279FF}" type="pres">
      <dgm:prSet presAssocID="{DA6D69EE-C61F-4B04-8AA1-C4FC4FCB7519}" presName="hierChild2" presStyleCnt="0"/>
      <dgm:spPr/>
    </dgm:pt>
  </dgm:ptLst>
  <dgm:cxnLst>
    <dgm:cxn modelId="{8E8ACA05-2A60-40C6-9DB0-8C50D00C6B4E}" type="presOf" srcId="{72E00E5D-3408-4AF5-B5F2-7B65E3DAB5D0}" destId="{BD82D21D-EA95-4CF2-BC63-2226A4B05507}" srcOrd="0" destOrd="0" presId="urn:microsoft.com/office/officeart/2005/8/layout/hierarchy1"/>
    <dgm:cxn modelId="{CC042C07-E3EA-49DC-B702-1692C244E451}" srcId="{0A964728-8566-4499-953C-D635FF48DCF5}" destId="{72E00E5D-3408-4AF5-B5F2-7B65E3DAB5D0}" srcOrd="1" destOrd="0" parTransId="{29760B3A-1F62-44A4-AFF3-CF7174663D80}" sibTransId="{AD5D1225-A8BF-439D-AA9A-8BEB7F7AE12A}"/>
    <dgm:cxn modelId="{EC09460D-2A60-4639-92F6-87C8726D38A8}" type="presOf" srcId="{0A964728-8566-4499-953C-D635FF48DCF5}" destId="{D80AD7D7-534C-46A7-ACC7-3C0AFA5F24D4}" srcOrd="0" destOrd="0" presId="urn:microsoft.com/office/officeart/2005/8/layout/hierarchy1"/>
    <dgm:cxn modelId="{E3F79696-2A30-4899-B0C6-CD6FEF6B3F3E}" type="presOf" srcId="{C550527F-DDD6-4D80-8AB4-A92402971E01}" destId="{4ED8FC85-AA09-486A-845F-F4042C828415}" srcOrd="0" destOrd="0" presId="urn:microsoft.com/office/officeart/2005/8/layout/hierarchy1"/>
    <dgm:cxn modelId="{3EF13BB0-54FF-4B22-8FE3-7AE1460AFF66}" srcId="{0A964728-8566-4499-953C-D635FF48DCF5}" destId="{DA6D69EE-C61F-4B04-8AA1-C4FC4FCB7519}" srcOrd="2" destOrd="0" parTransId="{CEA6517A-BFDE-40FC-A925-28CF9D68F74E}" sibTransId="{74BCAA4F-C896-4435-80F3-690E806AD381}"/>
    <dgm:cxn modelId="{D0A44FB8-E217-489E-B850-A2A3E5958B87}" type="presOf" srcId="{DA6D69EE-C61F-4B04-8AA1-C4FC4FCB7519}" destId="{C302191D-3857-464A-95AA-1358E37896C6}" srcOrd="0" destOrd="0" presId="urn:microsoft.com/office/officeart/2005/8/layout/hierarchy1"/>
    <dgm:cxn modelId="{2FC39DFB-A747-4AAE-B745-1B53CD8D2BE5}" srcId="{0A964728-8566-4499-953C-D635FF48DCF5}" destId="{C550527F-DDD6-4D80-8AB4-A92402971E01}" srcOrd="0" destOrd="0" parTransId="{A276BEA9-87F1-433C-9827-5837D10A6BB2}" sibTransId="{FEA32E79-2D21-4284-AEB7-5645A3F9AC39}"/>
    <dgm:cxn modelId="{738E801E-BB24-4F0B-8544-48EDDDF0E81A}" type="presParOf" srcId="{D80AD7D7-534C-46A7-ACC7-3C0AFA5F24D4}" destId="{7700815F-0F18-4C16-8871-1923A9F77A9D}" srcOrd="0" destOrd="0" presId="urn:microsoft.com/office/officeart/2005/8/layout/hierarchy1"/>
    <dgm:cxn modelId="{675C5C75-35AE-4E5D-B2F0-4EC51D54B42B}" type="presParOf" srcId="{7700815F-0F18-4C16-8871-1923A9F77A9D}" destId="{D0C0D1A3-94EE-48BB-89C2-8FA33F88CE14}" srcOrd="0" destOrd="0" presId="urn:microsoft.com/office/officeart/2005/8/layout/hierarchy1"/>
    <dgm:cxn modelId="{DBE8DF21-22E0-49F6-B624-5D42C5F47E5E}" type="presParOf" srcId="{D0C0D1A3-94EE-48BB-89C2-8FA33F88CE14}" destId="{97604126-07DA-4667-8EA3-DC6790CE4362}" srcOrd="0" destOrd="0" presId="urn:microsoft.com/office/officeart/2005/8/layout/hierarchy1"/>
    <dgm:cxn modelId="{787E995B-A70C-43F7-B7C9-09697F331696}" type="presParOf" srcId="{D0C0D1A3-94EE-48BB-89C2-8FA33F88CE14}" destId="{4ED8FC85-AA09-486A-845F-F4042C828415}" srcOrd="1" destOrd="0" presId="urn:microsoft.com/office/officeart/2005/8/layout/hierarchy1"/>
    <dgm:cxn modelId="{1F02D98F-DADF-4A8B-87FB-AD5CD261E5AD}" type="presParOf" srcId="{7700815F-0F18-4C16-8871-1923A9F77A9D}" destId="{3E324688-AEBC-4966-A664-40F29B455B29}" srcOrd="1" destOrd="0" presId="urn:microsoft.com/office/officeart/2005/8/layout/hierarchy1"/>
    <dgm:cxn modelId="{CFD219BF-F099-4AB8-84AC-38674CB51555}" type="presParOf" srcId="{D80AD7D7-534C-46A7-ACC7-3C0AFA5F24D4}" destId="{BDCE6562-AAE9-4781-985C-27BF28644D02}" srcOrd="1" destOrd="0" presId="urn:microsoft.com/office/officeart/2005/8/layout/hierarchy1"/>
    <dgm:cxn modelId="{04102B43-218E-45B8-82B1-7568CED1A7D7}" type="presParOf" srcId="{BDCE6562-AAE9-4781-985C-27BF28644D02}" destId="{DE698E67-B166-482E-B968-A89659AC58F0}" srcOrd="0" destOrd="0" presId="urn:microsoft.com/office/officeart/2005/8/layout/hierarchy1"/>
    <dgm:cxn modelId="{653F3C00-1D2A-4AB5-872B-F7055D9E2227}" type="presParOf" srcId="{DE698E67-B166-482E-B968-A89659AC58F0}" destId="{6309EC58-2601-4617-9914-5680D06ED694}" srcOrd="0" destOrd="0" presId="urn:microsoft.com/office/officeart/2005/8/layout/hierarchy1"/>
    <dgm:cxn modelId="{A746DF7F-DB0B-4785-B2B8-478FD9CEE3FE}" type="presParOf" srcId="{DE698E67-B166-482E-B968-A89659AC58F0}" destId="{BD82D21D-EA95-4CF2-BC63-2226A4B05507}" srcOrd="1" destOrd="0" presId="urn:microsoft.com/office/officeart/2005/8/layout/hierarchy1"/>
    <dgm:cxn modelId="{24083CB2-8450-4134-B1B5-A24B0E3570FB}" type="presParOf" srcId="{BDCE6562-AAE9-4781-985C-27BF28644D02}" destId="{9DEFEAD9-8FE5-4DE1-9D6E-ED2622EDD123}" srcOrd="1" destOrd="0" presId="urn:microsoft.com/office/officeart/2005/8/layout/hierarchy1"/>
    <dgm:cxn modelId="{6DE3F15A-B95B-484C-B53B-F81EBACFBB4A}" type="presParOf" srcId="{D80AD7D7-534C-46A7-ACC7-3C0AFA5F24D4}" destId="{41B12350-BC74-4E14-9BAC-21F24C33B9A7}" srcOrd="2" destOrd="0" presId="urn:microsoft.com/office/officeart/2005/8/layout/hierarchy1"/>
    <dgm:cxn modelId="{0CBEF870-ECCC-4FDA-BB94-A95654A0B416}" type="presParOf" srcId="{41B12350-BC74-4E14-9BAC-21F24C33B9A7}" destId="{04884713-D901-4171-A550-B136F20D2139}" srcOrd="0" destOrd="0" presId="urn:microsoft.com/office/officeart/2005/8/layout/hierarchy1"/>
    <dgm:cxn modelId="{06AE0E24-F06F-4B99-BDEF-E9796A6F98E0}" type="presParOf" srcId="{04884713-D901-4171-A550-B136F20D2139}" destId="{AE314116-8666-4B22-B5AF-4247B3BCF744}" srcOrd="0" destOrd="0" presId="urn:microsoft.com/office/officeart/2005/8/layout/hierarchy1"/>
    <dgm:cxn modelId="{56371392-13F6-44F1-ACF9-125F68D16A40}" type="presParOf" srcId="{04884713-D901-4171-A550-B136F20D2139}" destId="{C302191D-3857-464A-95AA-1358E37896C6}" srcOrd="1" destOrd="0" presId="urn:microsoft.com/office/officeart/2005/8/layout/hierarchy1"/>
    <dgm:cxn modelId="{6998EC10-65A5-4AAE-BA66-891C23E77BFE}" type="presParOf" srcId="{41B12350-BC74-4E14-9BAC-21F24C33B9A7}" destId="{BBE3CC3B-9F5D-4F2D-825B-75A209A279F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20C8B6-9D12-4A7E-8E26-E520DF2319ED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DFEB3-3A93-4CC6-B766-33D43F6DE1C5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Development of testbenches</a:t>
          </a:r>
        </a:p>
      </dsp:txBody>
      <dsp:txXfrm>
        <a:off x="417971" y="2644140"/>
        <a:ext cx="2889450" cy="720000"/>
      </dsp:txXfrm>
    </dsp:sp>
    <dsp:sp modelId="{A62F2BBA-8758-450E-BADF-A20A78F93675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6B4D2-2EA3-484A-BBAD-13E1C328195A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 Light" panose="020F0302020204030204"/>
            </a:rPr>
            <a:t>Inspection of Architecture</a:t>
          </a:r>
          <a:endParaRPr lang="en-US" sz="2300" kern="1200"/>
        </a:p>
      </dsp:txBody>
      <dsp:txXfrm>
        <a:off x="3813075" y="2644140"/>
        <a:ext cx="2889450" cy="720000"/>
      </dsp:txXfrm>
    </dsp:sp>
    <dsp:sp modelId="{89ACD5C4-7224-4303-8695-CAB39E981759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6A478-FFB9-4468-8DF7-E5DDD94B1828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ptos Display" panose="020F0302020204030204"/>
            </a:rPr>
            <a:t>Performance</a:t>
          </a:r>
          <a:endParaRPr lang="en-US" sz="2300" kern="1200"/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04126-07DA-4667-8EA3-DC6790CE4362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8FC85-AA09-486A-845F-F4042C828415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Calibri Light" panose="020F0302020204030204"/>
            </a:rPr>
            <a:t>Race conditions in microarchitecture</a:t>
          </a:r>
          <a:r>
            <a:rPr lang="en-US" sz="2700" kern="1200"/>
            <a:t>.</a:t>
          </a:r>
        </a:p>
      </dsp:txBody>
      <dsp:txXfrm>
        <a:off x="378614" y="886531"/>
        <a:ext cx="2810360" cy="1744948"/>
      </dsp:txXfrm>
    </dsp:sp>
    <dsp:sp modelId="{6309EC58-2601-4617-9914-5680D06ED694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2D21D-EA95-4CF2-BC63-2226A4B05507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Calibri Light" panose="020F0302020204030204"/>
            </a:rPr>
            <a:t>High CPI and high latency.</a:t>
          </a:r>
          <a:endParaRPr lang="en-US" sz="2700" kern="1200"/>
        </a:p>
      </dsp:txBody>
      <dsp:txXfrm>
        <a:off x="3946203" y="886531"/>
        <a:ext cx="2810360" cy="1744948"/>
      </dsp:txXfrm>
    </dsp:sp>
    <dsp:sp modelId="{AE314116-8666-4B22-B5AF-4247B3BCF744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2191D-3857-464A-95AA-1358E37896C6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Calibri Light" panose="020F0302020204030204"/>
            </a:rPr>
            <a:t>Could not meet power requirement with realized CPI.</a:t>
          </a:r>
          <a:endParaRPr lang="en-US" sz="2700" kern="1200"/>
        </a:p>
      </dsp:txBody>
      <dsp:txXfrm>
        <a:off x="7513791" y="886531"/>
        <a:ext cx="2810360" cy="1744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4FCF0-4C54-432F-932C-4B17327AEC60}" type="datetimeFigureOut">
              <a:t>12/12/2024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3DEF3-E30E-424C-9441-796C030B09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30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52950" y="3720230"/>
            <a:ext cx="3086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Logo" descr="University of Central Florida Logo">
            <a:extLst>
              <a:ext uri="{FF2B5EF4-FFF2-40B4-BE49-F238E27FC236}">
                <a16:creationId xmlns:a16="http://schemas.microsoft.com/office/drawing/2014/main" id="{E2F3FCD1-EFC7-BA41-AD3C-9BF16356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723900"/>
            <a:ext cx="533400" cy="7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44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ation Slide Lef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ckground">
            <a:extLst>
              <a:ext uri="{FF2B5EF4-FFF2-40B4-BE49-F238E27FC236}">
                <a16:creationId xmlns:a16="http://schemas.microsoft.com/office/drawing/2014/main" id="{662C6F28-30A1-E24A-B711-44D6D5D2C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1">
              <a:ln>
                <a:noFill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Quote">
            <a:extLst>
              <a:ext uri="{FF2B5EF4-FFF2-40B4-BE49-F238E27FC236}">
                <a16:creationId xmlns:a16="http://schemas.microsoft.com/office/drawing/2014/main" id="{5286B22F-3584-D04A-A394-CA6D39BDA0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118511"/>
            <a:ext cx="9982200" cy="2388173"/>
          </a:xfrm>
        </p:spPr>
        <p:txBody>
          <a:bodyPr anchor="ctr" anchorCtr="0"/>
          <a:lstStyle>
            <a:lvl1pPr algn="l">
              <a:lnSpc>
                <a:spcPct val="150000"/>
              </a:lnSpc>
              <a:spcAft>
                <a:spcPts val="0"/>
              </a:spcAft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insert a quote. </a:t>
            </a:r>
            <a:br>
              <a:rPr lang="en-US"/>
            </a:br>
            <a:r>
              <a:rPr lang="en-US"/>
              <a:t>Font size, emphasis and highlights can be adjusted as needed.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CF26F02E-6F07-4844-89CE-159379ED1A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5001586"/>
            <a:ext cx="9982200" cy="751513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an attribution for the quote</a:t>
            </a:r>
          </a:p>
        </p:txBody>
      </p:sp>
      <p:cxnSp>
        <p:nvCxnSpPr>
          <p:cNvPr id="13" name="Straight Connector">
            <a:extLst>
              <a:ext uri="{FF2B5EF4-FFF2-40B4-BE49-F238E27FC236}">
                <a16:creationId xmlns:a16="http://schemas.microsoft.com/office/drawing/2014/main" id="{AC1233E0-7C19-4F4E-9069-C8514BFC2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0" y="4754135"/>
            <a:ext cx="3086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arge Quotation Mark">
            <a:extLst>
              <a:ext uri="{FF2B5EF4-FFF2-40B4-BE49-F238E27FC236}">
                <a16:creationId xmlns:a16="http://schemas.microsoft.com/office/drawing/2014/main" id="{72B09A6E-277F-0544-A8B7-A52B8B75F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2" t="19475" r="29641" b="47417"/>
          <a:stretch/>
        </p:blipFill>
        <p:spPr>
          <a:xfrm>
            <a:off x="790941" y="854914"/>
            <a:ext cx="1854926" cy="18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98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Slide Lef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ckground">
            <a:extLst>
              <a:ext uri="{FF2B5EF4-FFF2-40B4-BE49-F238E27FC236}">
                <a16:creationId xmlns:a16="http://schemas.microsoft.com/office/drawing/2014/main" id="{662C6F28-30A1-E24A-B711-44D6D5D2C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9" name="Quote">
            <a:extLst>
              <a:ext uri="{FF2B5EF4-FFF2-40B4-BE49-F238E27FC236}">
                <a16:creationId xmlns:a16="http://schemas.microsoft.com/office/drawing/2014/main" id="{5286B22F-3584-D04A-A394-CA6D39BDA0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118511"/>
            <a:ext cx="9982200" cy="2388173"/>
          </a:xfrm>
        </p:spPr>
        <p:txBody>
          <a:bodyPr anchor="ctr" anchorCtr="0"/>
          <a:lstStyle>
            <a:lvl1pPr algn="l">
              <a:lnSpc>
                <a:spcPct val="150000"/>
              </a:lnSpc>
              <a:spcAft>
                <a:spcPts val="0"/>
              </a:spcAft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insert a quote. </a:t>
            </a:r>
            <a:br>
              <a:rPr lang="en-US"/>
            </a:br>
            <a:r>
              <a:rPr lang="en-US"/>
              <a:t>Font size, emphasis and highlights can be adjusted as needed. 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CF26F02E-6F07-4844-89CE-159379ED1A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5001586"/>
            <a:ext cx="9982200" cy="751513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an attribution for the quote</a:t>
            </a:r>
          </a:p>
        </p:txBody>
      </p:sp>
      <p:cxnSp>
        <p:nvCxnSpPr>
          <p:cNvPr id="13" name="Straight Connector">
            <a:extLst>
              <a:ext uri="{FF2B5EF4-FFF2-40B4-BE49-F238E27FC236}">
                <a16:creationId xmlns:a16="http://schemas.microsoft.com/office/drawing/2014/main" id="{AC1233E0-7C19-4F4E-9069-C8514BFC2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0" y="4754135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Large Quotation Mark">
            <a:extLst>
              <a:ext uri="{FF2B5EF4-FFF2-40B4-BE49-F238E27FC236}">
                <a16:creationId xmlns:a16="http://schemas.microsoft.com/office/drawing/2014/main" id="{6284E8BB-5B41-3B46-B995-0E8561FB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4" t="22981" r="31534" b="52423"/>
          <a:stretch/>
        </p:blipFill>
        <p:spPr>
          <a:xfrm>
            <a:off x="996940" y="1053012"/>
            <a:ext cx="1550505" cy="13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3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Slide Lef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Quote">
            <a:extLst>
              <a:ext uri="{FF2B5EF4-FFF2-40B4-BE49-F238E27FC236}">
                <a16:creationId xmlns:a16="http://schemas.microsoft.com/office/drawing/2014/main" id="{5286B22F-3584-D04A-A394-CA6D39BDA0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118511"/>
            <a:ext cx="9982200" cy="2388173"/>
          </a:xfrm>
        </p:spPr>
        <p:txBody>
          <a:bodyPr anchor="ctr" anchorCtr="0"/>
          <a:lstStyle>
            <a:lvl1pPr algn="l">
              <a:lnSpc>
                <a:spcPct val="150000"/>
              </a:lnSpc>
              <a:spcAft>
                <a:spcPts val="0"/>
              </a:spcAft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insert a quote. </a:t>
            </a:r>
            <a:br>
              <a:rPr lang="en-US"/>
            </a:br>
            <a:r>
              <a:rPr lang="en-US"/>
              <a:t>Font size, emphasis and highlights can be adjusted as needed. 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CF26F02E-6F07-4844-89CE-159379ED1A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5001586"/>
            <a:ext cx="9982200" cy="751513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an attribution for the quote</a:t>
            </a:r>
          </a:p>
        </p:txBody>
      </p:sp>
      <p:cxnSp>
        <p:nvCxnSpPr>
          <p:cNvPr id="13" name="Straight Connector">
            <a:extLst>
              <a:ext uri="{FF2B5EF4-FFF2-40B4-BE49-F238E27FC236}">
                <a16:creationId xmlns:a16="http://schemas.microsoft.com/office/drawing/2014/main" id="{AC1233E0-7C19-4F4E-9069-C8514BFC2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0" y="4754135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Large Quotation Mark">
            <a:extLst>
              <a:ext uri="{FF2B5EF4-FFF2-40B4-BE49-F238E27FC236}">
                <a16:creationId xmlns:a16="http://schemas.microsoft.com/office/drawing/2014/main" id="{6284E8BB-5B41-3B46-B995-0E8561FB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4" t="22981" r="31534" b="52423"/>
          <a:stretch/>
        </p:blipFill>
        <p:spPr>
          <a:xfrm>
            <a:off x="996940" y="1053012"/>
            <a:ext cx="1550505" cy="13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58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  <a:ln>
            <a:solidFill>
              <a:srgbClr val="FDFDFD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52950" y="3720230"/>
            <a:ext cx="3086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213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52950" y="3720230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648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52950" y="3720230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507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897" y="723900"/>
            <a:ext cx="10744207" cy="1104300"/>
          </a:xfrm>
        </p:spPr>
        <p:txBody>
          <a:bodyPr/>
          <a:lstStyle/>
          <a:p>
            <a:r>
              <a:rPr lang="en-US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2137720"/>
            <a:ext cx="10744200" cy="395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">
            <a:extLst>
              <a:ext uri="{FF2B5EF4-FFF2-40B4-BE49-F238E27FC236}">
                <a16:creationId xmlns:a16="http://schemas.microsoft.com/office/drawing/2014/main" id="{D77F6443-D010-1146-B8C0-176DC4884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3897" y="194368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212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With Bor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E9004F09-C030-794E-98B5-FE92BC82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592FC221-8914-B349-9636-535956EE8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4902" y="1124950"/>
            <a:ext cx="9982199" cy="981801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6" y="2538770"/>
            <a:ext cx="9982193" cy="321433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2D21006E-1ACB-AB47-ACB2-359495240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3" y="2344732"/>
            <a:ext cx="556263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9495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With Border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E9004F09-C030-794E-98B5-FE92BC82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592FC221-8914-B349-9636-535956EE8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4902" y="1124950"/>
            <a:ext cx="9982199" cy="98180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6" y="2538770"/>
            <a:ext cx="9982193" cy="32143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2D21006E-1ACB-AB47-ACB2-359495240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3" y="234473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539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With Bord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592FC221-8914-B349-9636-535956EE8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4902" y="1124950"/>
            <a:ext cx="9982199" cy="981801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6" y="2538770"/>
            <a:ext cx="9982193" cy="321433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2D21006E-1ACB-AB47-ACB2-359495240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3" y="234473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4127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33900" y="3720230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Logo" descr="University of Central Florida Logo">
            <a:extLst>
              <a:ext uri="{FF2B5EF4-FFF2-40B4-BE49-F238E27FC236}">
                <a16:creationId xmlns:a16="http://schemas.microsoft.com/office/drawing/2014/main" id="{8C5892F5-1238-1146-84B0-B074DABADB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29300" y="723900"/>
            <a:ext cx="533400" cy="7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615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Bor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914BEF4-EC1B-CB40-86CE-A76FBEE2C3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900" y="1104900"/>
            <a:ext cx="9982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BAC45E14-D9B2-584A-A6F7-1FC19738E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07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Border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3C78A78-2622-BF4B-9BB7-DC588F49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900" y="1104900"/>
            <a:ext cx="9982200" cy="4648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99293980-C1E8-C540-B50F-159ADF52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78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Bord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B509F21-ACAC-354A-91BB-8A131C924D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900" y="1104900"/>
            <a:ext cx="9982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9305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ADB87-5EC2-5F48-B829-449C8C25B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900" y="1104900"/>
            <a:ext cx="9982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7408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4B4C5-8D41-F944-AF43-623F969C7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35930" y="2155372"/>
            <a:ext cx="10744202" cy="39406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1348041B-D0EC-BC4E-80D1-5599A5EC06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897" y="723900"/>
            <a:ext cx="10744207" cy="1104300"/>
          </a:xfrm>
        </p:spPr>
        <p:txBody>
          <a:bodyPr/>
          <a:lstStyle/>
          <a:p>
            <a:r>
              <a:rPr lang="en-US"/>
              <a:t>CLICK TO EDIT SLIDE TITLE</a:t>
            </a:r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1B639CC6-D232-C843-946F-6B4AFAF51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3897" y="194368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357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9FA56D-5C99-0146-B295-D44F3B9AC1C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934994" y="723899"/>
            <a:ext cx="2533106" cy="5372101"/>
          </a:xfrm>
        </p:spPr>
        <p:txBody>
          <a:bodyPr vert="eaVert"/>
          <a:lstStyle/>
          <a:p>
            <a:r>
              <a:rPr lang="en-US"/>
              <a:t>CLICK TO EDIT SLIDE TITLE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5C468-E09B-734B-8183-8092C3355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7848600" cy="53721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">
            <a:extLst>
              <a:ext uri="{FF2B5EF4-FFF2-40B4-BE49-F238E27FC236}">
                <a16:creationId xmlns:a16="http://schemas.microsoft.com/office/drawing/2014/main" id="{6E31E3F0-9F53-8744-BCB7-19265F3E5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811437" y="723900"/>
            <a:ext cx="3" cy="603575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246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85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167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755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33900" y="3720230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Logo" descr="University of Central Florida Logo">
            <a:extLst>
              <a:ext uri="{FF2B5EF4-FFF2-40B4-BE49-F238E27FC236}">
                <a16:creationId xmlns:a16="http://schemas.microsoft.com/office/drawing/2014/main" id="{1CDCEDA1-8902-AC46-8647-28693E3568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29300" y="723900"/>
            <a:ext cx="533400" cy="7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351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ission Statement 2022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ur Mission:&#10;UCF is a public research university invested in unleashing the potential within every individual, enriching the human experience through inclusion, discovery and innovation, and propelling broad-based prosperity for the many communities we serve.">
            <a:extLst>
              <a:ext uri="{FF2B5EF4-FFF2-40B4-BE49-F238E27FC236}">
                <a16:creationId xmlns:a16="http://schemas.microsoft.com/office/drawing/2014/main" id="{D9A4EE45-D051-7B43-8568-7485C140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63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mall Picture with Conten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896" y="723900"/>
            <a:ext cx="6705599" cy="1104300"/>
          </a:xfrm>
        </p:spPr>
        <p:txBody>
          <a:bodyPr/>
          <a:lstStyle/>
          <a:p>
            <a:r>
              <a:rPr lang="en-US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2137720"/>
            <a:ext cx="6705595" cy="39963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">
            <a:extLst>
              <a:ext uri="{FF2B5EF4-FFF2-40B4-BE49-F238E27FC236}">
                <a16:creationId xmlns:a16="http://schemas.microsoft.com/office/drawing/2014/main" id="{D28201E0-ECE5-5740-8BD7-587F8CE06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01000" y="723900"/>
            <a:ext cx="3467100" cy="54102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7" name="Straight Connector">
            <a:extLst>
              <a:ext uri="{FF2B5EF4-FFF2-40B4-BE49-F238E27FC236}">
                <a16:creationId xmlns:a16="http://schemas.microsoft.com/office/drawing/2014/main" id="{B004E0FF-BEED-3B4E-A882-FFEBAD67D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818768" y="723900"/>
            <a:ext cx="0" cy="5410201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2D21006E-1ACB-AB47-ACB2-359495240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3897" y="194368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">
            <a:extLst>
              <a:ext uri="{FF2B5EF4-FFF2-40B4-BE49-F238E27FC236}">
                <a16:creationId xmlns:a16="http://schemas.microsoft.com/office/drawing/2014/main" id="{BB1850E2-1F43-1A47-86FE-E28F750AC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818768" y="723900"/>
            <a:ext cx="0" cy="5410201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">
            <a:extLst>
              <a:ext uri="{FF2B5EF4-FFF2-40B4-BE49-F238E27FC236}">
                <a16:creationId xmlns:a16="http://schemas.microsoft.com/office/drawing/2014/main" id="{8DD511C1-2CC4-DB4D-A1C7-3E30A728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3897" y="194368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059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680">
          <p15:clr>
            <a:srgbClr val="9FCC3B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ssion Statement 2022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ur Mission:&#10;UCF is a public research university invested in unleashing the potential within every individual, enriching the human experience through inclusion, discovery and innovation, and propelling broad-based prosperity for the many communities we serve.">
            <a:extLst>
              <a:ext uri="{FF2B5EF4-FFF2-40B4-BE49-F238E27FC236}">
                <a16:creationId xmlns:a16="http://schemas.microsoft.com/office/drawing/2014/main" id="{8A955FA0-EC9C-AC47-99DA-636725DF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58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ssion Statement 2022 - S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ur Mission:&#10;UCF is a public research university invested in unleashing the potential within every individual, enriching the human experience through inclusion, discovery and innovation, and propelling broad-based prosperity for the many communities we serve.">
            <a:extLst>
              <a:ext uri="{FF2B5EF4-FFF2-40B4-BE49-F238E27FC236}">
                <a16:creationId xmlns:a16="http://schemas.microsoft.com/office/drawing/2014/main" id="{DA601791-9AA9-BC4F-A18D-88FAD8621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820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Slide Centered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ckground">
            <a:extLst>
              <a:ext uri="{FF2B5EF4-FFF2-40B4-BE49-F238E27FC236}">
                <a16:creationId xmlns:a16="http://schemas.microsoft.com/office/drawing/2014/main" id="{662C6F28-30A1-E24A-B711-44D6D5D2C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cxnSp>
        <p:nvCxnSpPr>
          <p:cNvPr id="10" name="Straight Connector">
            <a:extLst>
              <a:ext uri="{FF2B5EF4-FFF2-40B4-BE49-F238E27FC236}">
                <a16:creationId xmlns:a16="http://schemas.microsoft.com/office/drawing/2014/main" id="{323B8688-1239-F34F-BD8D-5BB9DF7D9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00" y="1871061"/>
            <a:ext cx="3086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Quote">
            <a:extLst>
              <a:ext uri="{FF2B5EF4-FFF2-40B4-BE49-F238E27FC236}">
                <a16:creationId xmlns:a16="http://schemas.microsoft.com/office/drawing/2014/main" id="{5286B22F-3584-D04A-A394-CA6D39BDA0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118511"/>
            <a:ext cx="9982200" cy="2388173"/>
          </a:xfrm>
        </p:spPr>
        <p:txBody>
          <a:bodyPr anchor="ctr" anchorCtr="0"/>
          <a:lstStyle>
            <a:lvl1pPr algn="ctr">
              <a:lnSpc>
                <a:spcPct val="150000"/>
              </a:lnSpc>
              <a:spcAft>
                <a:spcPts val="0"/>
              </a:spcAft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insert a quote. </a:t>
            </a:r>
            <a:br>
              <a:rPr lang="en-US"/>
            </a:br>
            <a:r>
              <a:rPr lang="en-US"/>
              <a:t>Font size, weight and highlights can be adjusted as needed. 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CF26F02E-6F07-4844-89CE-159379ED1A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5001586"/>
            <a:ext cx="9982200" cy="751513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an attribution for the quote</a:t>
            </a:r>
          </a:p>
        </p:txBody>
      </p:sp>
      <p:cxnSp>
        <p:nvCxnSpPr>
          <p:cNvPr id="13" name="Straight Connector">
            <a:extLst>
              <a:ext uri="{FF2B5EF4-FFF2-40B4-BE49-F238E27FC236}">
                <a16:creationId xmlns:a16="http://schemas.microsoft.com/office/drawing/2014/main" id="{AC1233E0-7C19-4F4E-9069-C8514BFC2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00" y="4754135"/>
            <a:ext cx="3086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Large Quotation Mark">
            <a:extLst>
              <a:ext uri="{FF2B5EF4-FFF2-40B4-BE49-F238E27FC236}">
                <a16:creationId xmlns:a16="http://schemas.microsoft.com/office/drawing/2014/main" id="{3932BF08-418B-A342-8AF0-5060E8D29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2" t="19475" r="29641" b="47417"/>
          <a:stretch/>
        </p:blipFill>
        <p:spPr>
          <a:xfrm>
            <a:off x="5123361" y="846118"/>
            <a:ext cx="1854926" cy="18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49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ation Slide Centered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ckground">
            <a:extLst>
              <a:ext uri="{FF2B5EF4-FFF2-40B4-BE49-F238E27FC236}">
                <a16:creationId xmlns:a16="http://schemas.microsoft.com/office/drawing/2014/main" id="{662C6F28-30A1-E24A-B711-44D6D5D2C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9" name="Quote">
            <a:extLst>
              <a:ext uri="{FF2B5EF4-FFF2-40B4-BE49-F238E27FC236}">
                <a16:creationId xmlns:a16="http://schemas.microsoft.com/office/drawing/2014/main" id="{5286B22F-3584-D04A-A394-CA6D39BDA0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118511"/>
            <a:ext cx="9982200" cy="2388173"/>
          </a:xfrm>
        </p:spPr>
        <p:txBody>
          <a:bodyPr anchor="ctr" anchorCtr="0"/>
          <a:lstStyle>
            <a:lvl1pPr algn="ctr">
              <a:lnSpc>
                <a:spcPct val="150000"/>
              </a:lnSpc>
              <a:spcAft>
                <a:spcPts val="0"/>
              </a:spcAft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insert a quote. </a:t>
            </a:r>
            <a:br>
              <a:rPr lang="en-US"/>
            </a:br>
            <a:r>
              <a:rPr lang="en-US"/>
              <a:t>Font size, weight and highlights can be adjusted as needed. 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CF26F02E-6F07-4844-89CE-159379ED1A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5001586"/>
            <a:ext cx="9982200" cy="751513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an attribution for the quote</a:t>
            </a:r>
          </a:p>
        </p:txBody>
      </p:sp>
      <p:cxnSp>
        <p:nvCxnSpPr>
          <p:cNvPr id="10" name="Straight Connector">
            <a:extLst>
              <a:ext uri="{FF2B5EF4-FFF2-40B4-BE49-F238E27FC236}">
                <a16:creationId xmlns:a16="http://schemas.microsoft.com/office/drawing/2014/main" id="{323B8688-1239-F34F-BD8D-5BB9DF7D9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00" y="1871061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">
            <a:extLst>
              <a:ext uri="{FF2B5EF4-FFF2-40B4-BE49-F238E27FC236}">
                <a16:creationId xmlns:a16="http://schemas.microsoft.com/office/drawing/2014/main" id="{AC1233E0-7C19-4F4E-9069-C8514BFC2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00" y="4754135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Large Quotation Mark">
            <a:extLst>
              <a:ext uri="{FF2B5EF4-FFF2-40B4-BE49-F238E27FC236}">
                <a16:creationId xmlns:a16="http://schemas.microsoft.com/office/drawing/2014/main" id="{6284E8BB-5B41-3B46-B995-0E8561FB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4" t="22981" r="31534" b="52423"/>
          <a:stretch/>
        </p:blipFill>
        <p:spPr>
          <a:xfrm>
            <a:off x="5320746" y="1053012"/>
            <a:ext cx="1550505" cy="1311966"/>
          </a:xfrm>
          <a:prstGeom prst="rect">
            <a:avLst/>
          </a:prstGeom>
        </p:spPr>
      </p:pic>
      <p:sp>
        <p:nvSpPr>
          <p:cNvPr id="8" name="Rectangle 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7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Slide Centered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Quote">
            <a:extLst>
              <a:ext uri="{FF2B5EF4-FFF2-40B4-BE49-F238E27FC236}">
                <a16:creationId xmlns:a16="http://schemas.microsoft.com/office/drawing/2014/main" id="{5286B22F-3584-D04A-A394-CA6D39BDA0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118511"/>
            <a:ext cx="9982200" cy="2388173"/>
          </a:xfrm>
        </p:spPr>
        <p:txBody>
          <a:bodyPr anchor="ctr" anchorCtr="0"/>
          <a:lstStyle>
            <a:lvl1pPr algn="ctr">
              <a:lnSpc>
                <a:spcPct val="150000"/>
              </a:lnSpc>
              <a:spcAft>
                <a:spcPts val="0"/>
              </a:spcAft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insert a quote. </a:t>
            </a:r>
            <a:br>
              <a:rPr lang="en-US"/>
            </a:br>
            <a:r>
              <a:rPr lang="en-US"/>
              <a:t>Font size, weight and highlights can be adjusted as needed. 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CF26F02E-6F07-4844-89CE-159379ED1A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5001586"/>
            <a:ext cx="9982200" cy="751513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="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an attribution for the quote</a:t>
            </a:r>
          </a:p>
        </p:txBody>
      </p:sp>
      <p:cxnSp>
        <p:nvCxnSpPr>
          <p:cNvPr id="10" name="Straight Connector">
            <a:extLst>
              <a:ext uri="{FF2B5EF4-FFF2-40B4-BE49-F238E27FC236}">
                <a16:creationId xmlns:a16="http://schemas.microsoft.com/office/drawing/2014/main" id="{323B8688-1239-F34F-BD8D-5BB9DF7D9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00" y="1871061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">
            <a:extLst>
              <a:ext uri="{FF2B5EF4-FFF2-40B4-BE49-F238E27FC236}">
                <a16:creationId xmlns:a16="http://schemas.microsoft.com/office/drawing/2014/main" id="{AC1233E0-7C19-4F4E-9069-C8514BFC2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00" y="4754135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Large Quotation Mark">
            <a:extLst>
              <a:ext uri="{FF2B5EF4-FFF2-40B4-BE49-F238E27FC236}">
                <a16:creationId xmlns:a16="http://schemas.microsoft.com/office/drawing/2014/main" id="{6284E8BB-5B41-3B46-B995-0E8561FB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4" t="22981" r="31534" b="52423"/>
          <a:stretch/>
        </p:blipFill>
        <p:spPr>
          <a:xfrm>
            <a:off x="5320746" y="1053012"/>
            <a:ext cx="1550505" cy="1311966"/>
          </a:xfrm>
          <a:prstGeom prst="rect">
            <a:avLst/>
          </a:prstGeom>
        </p:spPr>
      </p:pic>
      <p:sp>
        <p:nvSpPr>
          <p:cNvPr id="8" name="Rectangle 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88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DCA12D-D286-E34D-BA6B-24F03D04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1110050"/>
            <a:ext cx="9982201" cy="7181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C2AB8-F1CC-E549-B630-EB13F4674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954060"/>
            <a:ext cx="9982201" cy="37938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44A9B4ED-93C8-714A-8B1D-43EF141E0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723900" y="6432492"/>
            <a:ext cx="20527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University of Central Florida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89844F1C-2F28-1E4A-B4F0-CE9DDE546ECD}"/>
              </a:ext>
            </a:extLst>
          </p:cNvPr>
          <p:cNvSpPr txBox="1"/>
          <p:nvPr userDrawn="1"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b="0" i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Page </a:t>
            </a:r>
            <a:fld id="{2CB46002-6C40-404C-904C-C9A970A01033}" type="slidenum">
              <a:rPr lang="en-US" sz="1000" b="0" i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0" i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94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55" r:id="rId2"/>
    <p:sldLayoutId id="2147483856" r:id="rId3"/>
    <p:sldLayoutId id="2147483807" r:id="rId4"/>
    <p:sldLayoutId id="2147483846" r:id="rId5"/>
    <p:sldLayoutId id="2147483848" r:id="rId6"/>
    <p:sldLayoutId id="2147483851" r:id="rId7"/>
    <p:sldLayoutId id="2147483810" r:id="rId8"/>
    <p:sldLayoutId id="2147483852" r:id="rId9"/>
    <p:sldLayoutId id="2147483811" r:id="rId10"/>
    <p:sldLayoutId id="2147483853" r:id="rId11"/>
    <p:sldLayoutId id="2147483854" r:id="rId12"/>
    <p:sldLayoutId id="2147483857" r:id="rId13"/>
    <p:sldLayoutId id="2147483858" r:id="rId14"/>
    <p:sldLayoutId id="2147483859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56">
          <p15:clr>
            <a:srgbClr val="F26B43"/>
          </p15:clr>
        </p15:guide>
        <p15:guide id="2" pos="7224">
          <p15:clr>
            <a:srgbClr val="F26B43"/>
          </p15:clr>
        </p15:guide>
        <p15:guide id="3" pos="696">
          <p15:clr>
            <a:srgbClr val="5ACBF0"/>
          </p15:clr>
        </p15:guide>
        <p15:guide id="4" pos="6984">
          <p15:clr>
            <a:srgbClr val="5ACBF0"/>
          </p15:clr>
        </p15:guide>
        <p15:guide id="9" orient="horz" pos="3840">
          <p15:clr>
            <a:srgbClr val="F26B43"/>
          </p15:clr>
        </p15:guide>
        <p15:guide id="10" orient="horz" pos="456">
          <p15:clr>
            <a:srgbClr val="F26B43"/>
          </p15:clr>
        </p15:guide>
        <p15:guide id="11" orient="horz" pos="696">
          <p15:clr>
            <a:srgbClr val="5ACBF0"/>
          </p15:clr>
        </p15:guide>
        <p15:guide id="12" orient="horz" pos="3624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DCA12D-D286-E34D-BA6B-24F03D04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1110050"/>
            <a:ext cx="9982201" cy="7181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C2AB8-F1CC-E549-B630-EB13F4674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954060"/>
            <a:ext cx="9982201" cy="37938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C3C2240D-AECF-A74C-B5C6-0F0D207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723900" y="6432492"/>
            <a:ext cx="20527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University of Central Florida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EE16C111-6EB6-4241-A8F2-7E41B94809DE}"/>
              </a:ext>
            </a:extLst>
          </p:cNvPr>
          <p:cNvSpPr txBox="1"/>
          <p:nvPr userDrawn="1"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b="0" i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Page </a:t>
            </a:r>
            <a:fld id="{2CB46002-6C40-404C-904C-C9A970A01033}" type="slidenum">
              <a:rPr lang="en-US" sz="1000" b="0" i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0" i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02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60" r:id="rId7"/>
    <p:sldLayoutId id="2147483803" r:id="rId8"/>
    <p:sldLayoutId id="2147483804" r:id="rId9"/>
    <p:sldLayoutId id="2147483805" r:id="rId10"/>
    <p:sldLayoutId id="2147483861" r:id="rId11"/>
    <p:sldLayoutId id="2147483862" r:id="rId12"/>
    <p:sldLayoutId id="2147483863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56">
          <p15:clr>
            <a:srgbClr val="F26B43"/>
          </p15:clr>
        </p15:guide>
        <p15:guide id="2" pos="7224">
          <p15:clr>
            <a:srgbClr val="F26B43"/>
          </p15:clr>
        </p15:guide>
        <p15:guide id="3" pos="696">
          <p15:clr>
            <a:srgbClr val="5ACBF0"/>
          </p15:clr>
        </p15:guide>
        <p15:guide id="4" pos="6984">
          <p15:clr>
            <a:srgbClr val="5ACBF0"/>
          </p15:clr>
        </p15:guide>
        <p15:guide id="9" orient="horz" pos="3840">
          <p15:clr>
            <a:srgbClr val="F26B43"/>
          </p15:clr>
        </p15:guide>
        <p15:guide id="10" orient="horz" pos="432" userDrawn="1">
          <p15:clr>
            <a:srgbClr val="F26B43"/>
          </p15:clr>
        </p15:guide>
        <p15:guide id="11" orient="horz" pos="696">
          <p15:clr>
            <a:srgbClr val="5ACBF0"/>
          </p15:clr>
        </p15:guide>
        <p15:guide id="12" orient="horz" pos="3624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edaplayground.com/x/QFiw" TargetMode="Externa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04BE-394D-0CB0-F932-F3C8E5611E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000">
                <a:latin typeface="Aptos Display"/>
              </a:rPr>
              <a:t>NG </a:t>
            </a:r>
            <a:r>
              <a:rPr lang="en-US" sz="5000" err="1">
                <a:latin typeface="Aptos Display"/>
              </a:rPr>
              <a:t>iDesign</a:t>
            </a:r>
            <a:r>
              <a:rPr lang="en-US" sz="5000">
                <a:latin typeface="Aptos Display"/>
              </a:rPr>
              <a:t> Team Phase 1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40E0A-0EED-EA10-F48B-F3CEBC54E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3090" y="4020854"/>
            <a:ext cx="6885820" cy="897674"/>
          </a:xfrm>
        </p:spPr>
        <p:txBody>
          <a:bodyPr/>
          <a:lstStyle/>
          <a:p>
            <a:pPr algn="l"/>
            <a:r>
              <a:rPr lang="en-US" sz="1900">
                <a:latin typeface="Aptos"/>
              </a:rPr>
              <a:t>Team Members:</a:t>
            </a:r>
            <a:r>
              <a:rPr lang="en-US" sz="1900" b="1">
                <a:latin typeface="Aptos"/>
              </a:rPr>
              <a:t> Youssef Samwel</a:t>
            </a:r>
            <a:r>
              <a:rPr lang="en-US" sz="1900">
                <a:latin typeface="Aptos"/>
              </a:rPr>
              <a:t>, Nicolas Sayeed, Pablo Rodriguez, Davi Dantas, Evan Kasky, Timothy Ogg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87E75C1-DC69-8206-A054-8FC8F923FEC6}"/>
              </a:ext>
            </a:extLst>
          </p:cNvPr>
          <p:cNvSpPr txBox="1">
            <a:spLocks/>
          </p:cNvSpPr>
          <p:nvPr/>
        </p:nvSpPr>
        <p:spPr>
          <a:xfrm>
            <a:off x="2648252" y="5032016"/>
            <a:ext cx="6897915" cy="4259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latin typeface="Aptos"/>
                <a:cs typeface="Arial"/>
              </a:rPr>
              <a:t>Advisors: Dr. Mike </a:t>
            </a:r>
            <a:r>
              <a:rPr lang="en-US" err="1">
                <a:latin typeface="Aptos"/>
                <a:cs typeface="Arial"/>
              </a:rPr>
              <a:t>Borowczak</a:t>
            </a:r>
            <a:r>
              <a:rPr lang="en-US">
                <a:latin typeface="Aptos"/>
                <a:cs typeface="Arial"/>
              </a:rPr>
              <a:t> and Dr. Chung Yong Chan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3946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64B3-3CBE-F640-94A7-65A0B9010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7" y="723900"/>
            <a:ext cx="10744207" cy="1104300"/>
          </a:xfrm>
        </p:spPr>
        <p:txBody>
          <a:bodyPr anchor="b">
            <a:normAutofit/>
          </a:bodyPr>
          <a:lstStyle/>
          <a:p>
            <a:r>
              <a:rPr lang="en-US" b="0"/>
              <a:t>RAPID-X Core</a:t>
            </a:r>
            <a:endParaRPr lang="en-US"/>
          </a:p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110B0E-83DF-AB1C-3D56-582967C7C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56" y="2315041"/>
            <a:ext cx="11880143" cy="3314359"/>
          </a:xfrm>
        </p:spPr>
      </p:pic>
    </p:spTree>
    <p:extLst>
      <p:ext uri="{BB962C8B-B14F-4D97-AF65-F5344CB8AC3E}">
        <p14:creationId xmlns:p14="http://schemas.microsoft.com/office/powerpoint/2010/main" val="105788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90FA-0368-4022-8B26-74719E8D7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1110050"/>
            <a:ext cx="9982201" cy="718150"/>
          </a:xfrm>
        </p:spPr>
        <p:txBody>
          <a:bodyPr anchor="ctr">
            <a:normAutofit/>
          </a:bodyPr>
          <a:lstStyle/>
          <a:p>
            <a:r>
              <a:rPr lang="en-US"/>
              <a:t>Frequency and Power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A58DF-3DFB-8D90-F2C7-E0ED65959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2137720"/>
            <a:ext cx="5276850" cy="3958280"/>
          </a:xfrm>
        </p:spPr>
        <p:txBody>
          <a:bodyPr anchor="t">
            <a:normAutofit/>
          </a:bodyPr>
          <a:lstStyle/>
          <a:p>
            <a:r>
              <a:rPr lang="en-US"/>
              <a:t>Reduced core clock speed requirement from ~350 MHz to ~115 MHz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C7E22EC4-2435-8131-9DA7-871F37A0C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058" y="2137720"/>
            <a:ext cx="4011233" cy="3958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6326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57D08-35C3-5FA5-89CC-03E2D81A6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DE75F854-485E-1CB2-C710-27E4EBC47E72}"/>
              </a:ext>
            </a:extLst>
          </p:cNvPr>
          <p:cNvGraphicFramePr/>
          <p:nvPr/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94765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FD22-F7A0-AB0F-12F1-E037766E5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584B511D-87C8-64D8-7131-7843A740CD90}"/>
              </a:ext>
            </a:extLst>
          </p:cNvPr>
          <p:cNvGraphicFramePr/>
          <p:nvPr/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0507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0122-6F4F-6F93-D888-8B0C587C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86" y="791073"/>
            <a:ext cx="9982201" cy="718150"/>
          </a:xfrm>
        </p:spPr>
        <p:txBody>
          <a:bodyPr/>
          <a:lstStyle/>
          <a:p>
            <a:r>
              <a:rPr lang="en-US" sz="3600" b="0">
                <a:latin typeface="Arial Black"/>
              </a:rPr>
              <a:t>Cache Subsystem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70E50-77C0-A10E-51A6-A444F5AF3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3228" cy="23222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16 MB L1 Cache</a:t>
            </a:r>
          </a:p>
          <a:p>
            <a:r>
              <a:rPr lang="en-US"/>
              <a:t>Split cache D-Cache &amp; I-Cache</a:t>
            </a:r>
          </a:p>
          <a:p>
            <a:r>
              <a:rPr lang="en-US"/>
              <a:t>Direct Mapped </a:t>
            </a:r>
          </a:p>
          <a:p>
            <a:r>
              <a:rPr lang="en-US"/>
              <a:t>Modular cache for instantiation </a:t>
            </a:r>
          </a:p>
          <a:p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B2CCDD9D-4C79-E45C-24A2-331C688FB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912" y="1147098"/>
            <a:ext cx="3819525" cy="3819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7FE2B8-AFF6-01AF-97D7-F5404D59FC63}"/>
              </a:ext>
            </a:extLst>
          </p:cNvPr>
          <p:cNvSpPr txBox="1"/>
          <p:nvPr/>
        </p:nvSpPr>
        <p:spPr>
          <a:xfrm>
            <a:off x="6859226" y="5280110"/>
            <a:ext cx="32043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Initial Block Diagram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09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5B4E-8068-8A78-A389-41D22DA3A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/>
              <a:t>Cache Subsystem</a:t>
            </a:r>
          </a:p>
        </p:txBody>
      </p:sp>
      <p:pic>
        <p:nvPicPr>
          <p:cNvPr id="5" name="Picture 4" descr="A diagram of a memory controller&#10;&#10;Description automatically generated">
            <a:extLst>
              <a:ext uri="{FF2B5EF4-FFF2-40B4-BE49-F238E27FC236}">
                <a16:creationId xmlns:a16="http://schemas.microsoft.com/office/drawing/2014/main" id="{CFDDF4E2-E9EE-9DCF-C72E-57C3E3FF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1572577"/>
            <a:ext cx="6172200" cy="3703321"/>
          </a:xfrm>
          <a:prstGeom prst="rect">
            <a:avLst/>
          </a:prstGeom>
          <a:noFill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020E27-3424-9D6E-268A-7346ED460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t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Cache module is instantiated separately for the I-Cache and D-Cache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Better code re-usability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Per-cache optimization (size, associativity) using instance parameters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Simulated memory is initialized at startup </a:t>
            </a:r>
          </a:p>
        </p:txBody>
      </p:sp>
    </p:spTree>
    <p:extLst>
      <p:ext uri="{BB962C8B-B14F-4D97-AF65-F5344CB8AC3E}">
        <p14:creationId xmlns:p14="http://schemas.microsoft.com/office/powerpoint/2010/main" val="657529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4F5BA-C123-1DF5-B069-8AD16E09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07484"/>
            <a:ext cx="9982201" cy="718150"/>
          </a:xfrm>
        </p:spPr>
        <p:txBody>
          <a:bodyPr/>
          <a:lstStyle/>
          <a:p>
            <a:r>
              <a:rPr lang="en-US" sz="3200" b="0">
                <a:latin typeface="Arial Black"/>
              </a:rPr>
              <a:t>Cache Subsystem</a:t>
            </a:r>
            <a:endParaRPr lang="en-US" sz="3200" b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08F9E-37C5-6F89-CE04-580240E70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709645"/>
            <a:ext cx="9982201" cy="3793890"/>
          </a:xfrm>
        </p:spPr>
        <p:txBody>
          <a:bodyPr/>
          <a:lstStyle/>
          <a:p>
            <a:r>
              <a:rPr lang="en-US" sz="2400">
                <a:latin typeface="Arial"/>
                <a:cs typeface="Arial"/>
              </a:rPr>
              <a:t>Simple ready/valid protocol provides robust synchronization and signaling between cache subsystem and CPU pipeline.</a:t>
            </a:r>
          </a:p>
          <a:p>
            <a:r>
              <a:rPr lang="en-US" sz="2400">
                <a:latin typeface="Arial"/>
                <a:cs typeface="Arial"/>
              </a:rPr>
              <a:t>Cache utilizes two (very fast) SRAM blocks internally.</a:t>
            </a:r>
          </a:p>
          <a:p>
            <a:endParaRPr lang="en-US"/>
          </a:p>
        </p:txBody>
      </p:sp>
      <p:pic>
        <p:nvPicPr>
          <p:cNvPr id="4" name="Picture 3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EBF69A4D-C82C-14DD-4CC0-994E21615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598" y="3700193"/>
            <a:ext cx="5762806" cy="262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97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EC29-97CF-B5CF-4A6C-F8BAAF86C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836880"/>
            <a:ext cx="9982201" cy="718150"/>
          </a:xfrm>
        </p:spPr>
        <p:txBody>
          <a:bodyPr/>
          <a:lstStyle/>
          <a:p>
            <a:r>
              <a:rPr lang="en-US" sz="3200" b="0">
                <a:latin typeface="Arial Black"/>
                <a:cs typeface="Arial"/>
              </a:rPr>
              <a:t>Cache signals in waveform viewer</a:t>
            </a:r>
            <a:endParaRPr lang="en-US" sz="3200" b="0">
              <a:latin typeface="Arial Black"/>
            </a:endParaRPr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A8A88E4B-960C-386C-AF57-325207959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690" y="1709645"/>
            <a:ext cx="9978582" cy="4225210"/>
          </a:xfrm>
        </p:spPr>
      </p:pic>
    </p:spTree>
    <p:extLst>
      <p:ext uri="{BB962C8B-B14F-4D97-AF65-F5344CB8AC3E}">
        <p14:creationId xmlns:p14="http://schemas.microsoft.com/office/powerpoint/2010/main" val="715452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57088-06D5-75E5-915C-2DF3052DD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Arial Black"/>
                <a:cs typeface="Arial"/>
              </a:rPr>
              <a:t>Cache and fake memory simulation log</a:t>
            </a:r>
            <a:endParaRPr lang="en-US" sz="3600">
              <a:latin typeface="Arial Black"/>
            </a:endParaRPr>
          </a:p>
        </p:txBody>
      </p:sp>
      <p:pic>
        <p:nvPicPr>
          <p:cNvPr id="4" name="Content Placeholder 3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88524D68-1B31-BC63-D368-8BAF4EF8D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913" y="2231755"/>
            <a:ext cx="9020175" cy="3238500"/>
          </a:xfrm>
        </p:spPr>
      </p:pic>
    </p:spTree>
    <p:extLst>
      <p:ext uri="{BB962C8B-B14F-4D97-AF65-F5344CB8AC3E}">
        <p14:creationId xmlns:p14="http://schemas.microsoft.com/office/powerpoint/2010/main" val="2406530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F4A9A-FC32-6E70-755D-4AD63B287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Instruction Fetch Testing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37FFD-D9D1-9B7E-9890-53B5DAF49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Preload sequence of instructions 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Validate FSM transitions, PC updates, and cache communication 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Simulate edge cases 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Sequential fetching when the pipeline ready flag is 1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Produce a no op for memory stalls </a:t>
            </a:r>
          </a:p>
          <a:p>
            <a:r>
              <a:rPr lang="en-US">
                <a:latin typeface="Arial"/>
                <a:cs typeface="Arial"/>
              </a:rPr>
              <a:t>Correct synchronization with pipeline and accurate instructions delivery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75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7C367-B8C8-56BE-2826-DE792A06F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07484"/>
            <a:ext cx="9982201" cy="718150"/>
          </a:xfrm>
        </p:spPr>
        <p:txBody>
          <a:bodyPr/>
          <a:lstStyle/>
          <a:p>
            <a:r>
              <a:rPr lang="en-US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1BBC9-46DE-3C0E-2578-FF7477756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b="1">
                <a:latin typeface="Arial"/>
                <a:cs typeface="Arial"/>
              </a:rPr>
              <a:t>Design an ASIC implementing the RISC-V RV32I base instruction set, except for memory ordering and environment/system calls.  </a:t>
            </a:r>
          </a:p>
          <a:p>
            <a:r>
              <a:rPr lang="en-US" sz="1400" b="1">
                <a:latin typeface="Arial"/>
                <a:cs typeface="Arial"/>
              </a:rPr>
              <a:t>Perform functional and/or formal verification of the design to confirm functionality of the design. Use the Universal Verification Methodology (UVM) standardized methodology. Target a minimum of 85% code coverage. </a:t>
            </a:r>
            <a:endParaRPr lang="en-US" sz="1400" b="1"/>
          </a:p>
          <a:p>
            <a:r>
              <a:rPr lang="en-US" sz="1400" b="1">
                <a:latin typeface="Arial"/>
                <a:cs typeface="Arial"/>
              </a:rPr>
              <a:t>Synthesize the hardware description language into a netlist for physical layout. Target the 45nm FreePDK45 technology using the </a:t>
            </a:r>
            <a:r>
              <a:rPr lang="en-US" sz="1400" b="1" err="1">
                <a:latin typeface="Arial"/>
                <a:cs typeface="Arial"/>
              </a:rPr>
              <a:t>Nangate</a:t>
            </a:r>
            <a:r>
              <a:rPr lang="en-US" sz="1400" b="1">
                <a:latin typeface="Arial"/>
                <a:cs typeface="Arial"/>
              </a:rPr>
              <a:t> open cell library. </a:t>
            </a:r>
            <a:endParaRPr lang="en-US" sz="1400" b="1"/>
          </a:p>
          <a:p>
            <a:r>
              <a:rPr lang="en-US" sz="1400" b="1">
                <a:latin typeface="Arial"/>
                <a:cs typeface="Arial"/>
              </a:rPr>
              <a:t>The design should be capable of processing 100 million instructions per second (100 MIPS) within the operating range of 0.95-1.25V and 0-125°C and consume a maximum of 1W. Additionally, the design should incorporate an L1 cache of at least 16MB. </a:t>
            </a:r>
            <a:endParaRPr lang="en-US" sz="1400" b="1"/>
          </a:p>
          <a:p>
            <a:r>
              <a:rPr lang="en-US" sz="1400" b="1">
                <a:latin typeface="Arial"/>
                <a:cs typeface="Arial"/>
              </a:rPr>
              <a:t>Test the performance and system-level functionality of the design by creating and executing test cases in RV32I assembly.</a:t>
            </a:r>
            <a:r>
              <a:rPr lang="en-US">
                <a:latin typeface="Arial"/>
                <a:cs typeface="Arial"/>
              </a:rPr>
              <a:t> </a:t>
            </a:r>
            <a:br>
              <a:rPr lang="en-US">
                <a:latin typeface="Arial"/>
                <a:cs typeface="Arial"/>
              </a:rPr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70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ECD3-AEE0-D1E4-DE1C-E7DDFA91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Testing Waveforms and logs 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303027-4B6A-AEE1-F2CA-3EDD12DAD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411" y="2001268"/>
            <a:ext cx="11174801" cy="3972643"/>
          </a:xfrm>
        </p:spPr>
      </p:pic>
    </p:spTree>
    <p:extLst>
      <p:ext uri="{BB962C8B-B14F-4D97-AF65-F5344CB8AC3E}">
        <p14:creationId xmlns:p14="http://schemas.microsoft.com/office/powerpoint/2010/main" val="3770804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4F21A-61DD-AB47-64E4-A04926747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Testing Waveforms and logs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757A1E-D2C5-C0B7-4C19-7600ECBAE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2074592"/>
            <a:ext cx="7162800" cy="3552825"/>
          </a:xfrm>
        </p:spPr>
      </p:pic>
    </p:spTree>
    <p:extLst>
      <p:ext uri="{BB962C8B-B14F-4D97-AF65-F5344CB8AC3E}">
        <p14:creationId xmlns:p14="http://schemas.microsoft.com/office/powerpoint/2010/main" val="3507420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C5E8-12B5-9932-143D-CE2CF9A0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175522"/>
            <a:ext cx="9982201" cy="718150"/>
          </a:xfrm>
        </p:spPr>
        <p:txBody>
          <a:bodyPr/>
          <a:lstStyle/>
          <a:p>
            <a:r>
              <a:rPr lang="en-US"/>
              <a:t>Testing Waveforms and logs </a:t>
            </a:r>
          </a:p>
        </p:txBody>
      </p:sp>
      <p:pic>
        <p:nvPicPr>
          <p:cNvPr id="4" name="Content Placeholder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DE9AC95E-83FF-7070-BD6C-84A569BA6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637" y="1150847"/>
            <a:ext cx="8572500" cy="885825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F0F03EF-B0DF-7AF5-B368-C52D50B88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173" y="2278812"/>
            <a:ext cx="5860033" cy="228600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87DE47E-ECEB-F289-44F5-B5519A16D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" y="4783707"/>
            <a:ext cx="8572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84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371B-1B7B-C2AE-00E4-DDD4DCC7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7" y="723900"/>
            <a:ext cx="10744207" cy="1104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Verification</a:t>
            </a:r>
          </a:p>
        </p:txBody>
      </p:sp>
      <p:pic>
        <p:nvPicPr>
          <p:cNvPr id="4" name="Picture 3" descr="A group of people working in a room with computers&#10;&#10;Description automatically generated">
            <a:extLst>
              <a:ext uri="{FF2B5EF4-FFF2-40B4-BE49-F238E27FC236}">
                <a16:creationId xmlns:a16="http://schemas.microsoft.com/office/drawing/2014/main" id="{59C00787-A48B-694F-BF44-CE898E33D0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254" r="1" b="1"/>
          <a:stretch/>
        </p:blipFill>
        <p:spPr>
          <a:xfrm>
            <a:off x="722572" y="2127824"/>
            <a:ext cx="5581089" cy="3958280"/>
          </a:xfrm>
          <a:prstGeom prst="rect">
            <a:avLst/>
          </a:prstGeom>
          <a:noFill/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4C81D29-154D-5C4C-C48E-014A8C90C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242" y="1899639"/>
            <a:ext cx="3819401" cy="418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03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71F6-C786-41E2-4686-19905507E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9862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B2347-F8DD-833C-4274-37434D512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9" y="1855203"/>
            <a:ext cx="3734014" cy="15727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hlinkClick r:id="rId2"/>
              </a:rPr>
              <a:t>Link</a:t>
            </a:r>
          </a:p>
          <a:p>
            <a:pPr marL="0" indent="0">
              <a:buNone/>
            </a:pPr>
            <a:r>
              <a:rPr lang="en-US" sz="2400"/>
              <a:t>EDA Playground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1E906-C32C-334E-8DE7-46337952BB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29491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E9AE-EA3A-EEA8-6B06-08693C21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Obstacles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5141C5-20F6-30CE-D818-2F9094EB4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93EB8-ACB5-6ED9-B877-AEDEB9144B66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657715" y="2990818"/>
            <a:ext cx="4591517" cy="291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Learning Curve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Crawl, Walk, Run – Building blocks</a:t>
            </a:r>
          </a:p>
          <a:p>
            <a:pPr marL="285750"/>
            <a:r>
              <a:rPr lang="en-US" sz="2000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Code Dependency – Execute Stage</a:t>
            </a: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pPr marL="285750"/>
            <a:r>
              <a:rPr lang="en-US" sz="2000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Adapt to module updates</a:t>
            </a: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pPr marL="285750"/>
            <a:endParaRPr lang="en-US" sz="2000">
              <a:solidFill>
                <a:srgbClr val="000000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734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0FD8-62A7-0C80-8FED-93333B6D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40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98650EE-A06E-1DFC-E34A-63CAF4AAD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508" y="641583"/>
            <a:ext cx="3972064" cy="1077374"/>
          </a:xfrm>
          <a:prstGeom prst="rect">
            <a:avLst/>
          </a:prstGeom>
        </p:spPr>
      </p:pic>
      <p:pic>
        <p:nvPicPr>
          <p:cNvPr id="7" name="Picture 6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53BF51E4-6E59-F6C1-5BA6-A04656125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737" y="4059466"/>
            <a:ext cx="2158598" cy="214779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1250DD5-167B-974E-CDD0-EA8CDF3D1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82" y="363896"/>
            <a:ext cx="7082731" cy="3224705"/>
          </a:xfrm>
          <a:prstGeom prst="rect">
            <a:avLst/>
          </a:prstGeom>
        </p:spPr>
      </p:pic>
      <p:pic>
        <p:nvPicPr>
          <p:cNvPr id="11" name="Picture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F01FAB2-5B6A-F53A-8ED4-7BF065A99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999" y="4061675"/>
            <a:ext cx="6316282" cy="213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70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72E9EBE-2966-FADD-DBB2-6575DB84E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1" y="1127226"/>
            <a:ext cx="11687299" cy="1706830"/>
          </a:xfrm>
        </p:spPr>
      </p:pic>
    </p:spTree>
    <p:extLst>
      <p:ext uri="{BB962C8B-B14F-4D97-AF65-F5344CB8AC3E}">
        <p14:creationId xmlns:p14="http://schemas.microsoft.com/office/powerpoint/2010/main" val="2069467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35C0-8239-D139-1FCC-EDA757F4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Examples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B1E426B-8771-5E2F-A3CB-4041E03BB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3228" y="457737"/>
            <a:ext cx="5521951" cy="23161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B14BCD-79E1-4DDA-5310-F366C9BEA203}"/>
              </a:ext>
            </a:extLst>
          </p:cNvPr>
          <p:cNvSpPr txBox="1"/>
          <p:nvPr/>
        </p:nvSpPr>
        <p:spPr>
          <a:xfrm>
            <a:off x="6235520" y="2768956"/>
            <a:ext cx="53769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ADDI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69FA5B2-5BAC-D2EF-1B38-059E1AFFD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168" y="3426384"/>
            <a:ext cx="5383637" cy="2216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C804A-C76A-EE39-A6D7-C21B9751FF2D}"/>
              </a:ext>
            </a:extLst>
          </p:cNvPr>
          <p:cNvSpPr txBox="1"/>
          <p:nvPr/>
        </p:nvSpPr>
        <p:spPr>
          <a:xfrm>
            <a:off x="6235520" y="5645238"/>
            <a:ext cx="53769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ADD</a:t>
            </a: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1E4543D-52C0-A242-5ADC-4D07F2F45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50" y="452371"/>
            <a:ext cx="5328767" cy="2304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063D34-6EC5-BC6E-8867-C69FB0CF2057}"/>
              </a:ext>
            </a:extLst>
          </p:cNvPr>
          <p:cNvSpPr txBox="1"/>
          <p:nvPr/>
        </p:nvSpPr>
        <p:spPr>
          <a:xfrm>
            <a:off x="375632" y="2758223"/>
            <a:ext cx="53769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AND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6ECA7D4-DCCA-24E1-364A-E30894C52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88" y="3289278"/>
            <a:ext cx="5381222" cy="2211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866137-5983-669B-2A27-70B13326B202}"/>
              </a:ext>
            </a:extLst>
          </p:cNvPr>
          <p:cNvSpPr txBox="1"/>
          <p:nvPr/>
        </p:nvSpPr>
        <p:spPr>
          <a:xfrm>
            <a:off x="375632" y="5505716"/>
            <a:ext cx="53769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SLTI</a:t>
            </a:r>
          </a:p>
        </p:txBody>
      </p:sp>
    </p:spTree>
    <p:extLst>
      <p:ext uri="{BB962C8B-B14F-4D97-AF65-F5344CB8AC3E}">
        <p14:creationId xmlns:p14="http://schemas.microsoft.com/office/powerpoint/2010/main" val="2236695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830D8-A1A4-5D89-4A4E-24F7BA7E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Obstacles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6E9E8B-A0B7-8166-4726-4887F6815ADA}"/>
              </a:ext>
            </a:extLst>
          </p:cNvPr>
          <p:cNvSpPr txBox="1"/>
          <p:nvPr/>
        </p:nvSpPr>
        <p:spPr>
          <a:xfrm>
            <a:off x="932722" y="2373640"/>
            <a:ext cx="10326913" cy="4898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/>
              <a:buChar char="•"/>
            </a:pP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UVM Learning Curve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Courier New,monospace"/>
              <a:buChar char="o"/>
            </a:pP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Understanding UVM concepts such as sequences, agents, and virtual interfaces was a long process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Courier New,monospace"/>
              <a:buChar char="o"/>
            </a:pP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Initially not knowing if my lack of UVM knowledge was the reason for failure or there was an issue with the design </a:t>
            </a: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/>
              <a:buChar char="•"/>
            </a:pP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 Core / Signal Redesign</a:t>
            </a:r>
            <a:endParaRPr lang="en-US" sz="1700">
              <a:solidFill>
                <a:srgbClr val="000000">
                  <a:alpha val="80000"/>
                </a:srgbClr>
              </a:solidFill>
              <a:latin typeface="Arial"/>
              <a:cs typeface="Arial"/>
            </a:endParaRPr>
          </a:p>
          <a:p>
            <a:pPr marL="742950" lvl="1" indent="-285750">
              <a:lnSpc>
                <a:spcPct val="150000"/>
              </a:lnSpc>
              <a:spcAft>
                <a:spcPts val="1000"/>
              </a:spcAft>
              <a:buFont typeface="Courier New,monospace"/>
              <a:buChar char="o"/>
            </a:pP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Adapting existing testbenches to the new design requires significant time</a:t>
            </a:r>
          </a:p>
          <a:p>
            <a:pPr marL="742950" lvl="1" indent="-285750">
              <a:lnSpc>
                <a:spcPct val="150000"/>
              </a:lnSpc>
              <a:spcAft>
                <a:spcPts val="1000"/>
              </a:spcAft>
              <a:buFont typeface="Courier New,monospace"/>
              <a:buChar char="o"/>
            </a:pP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Arial"/>
                <a:ea typeface="Calibri"/>
                <a:cs typeface="Arial"/>
              </a:rPr>
              <a:t>Adds lengthy debug process to find errors where existing testbench gives an error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Courier New,monospace"/>
              <a:buChar char="o"/>
            </a:pPr>
            <a:endParaRPr lang="en-US" sz="1700">
              <a:latin typeface="Arial"/>
              <a:ea typeface="Calibri"/>
              <a:cs typeface="Arial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9739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16170-F038-71B1-5CEC-1EAF9EFC3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976" y="381935"/>
            <a:ext cx="4637676" cy="6089600"/>
          </a:xfrm>
        </p:spPr>
        <p:txBody>
          <a:bodyPr anchor="ctr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Teams</a:t>
            </a:r>
            <a:br>
              <a:rPr lang="en-US" sz="6000"/>
            </a:br>
            <a:r>
              <a:rPr lang="en-US" sz="6000">
                <a:solidFill>
                  <a:srgbClr val="FFFFFF"/>
                </a:solidFill>
              </a:rPr>
              <a:t>Dynamics</a:t>
            </a:r>
            <a:r>
              <a:rPr lang="en-US" sz="8000">
                <a:solidFill>
                  <a:srgbClr val="FFFFFF"/>
                </a:solidFill>
              </a:rPr>
              <a:t>  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AC114-4752-A973-985F-50769A1DA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Design Team – Youssef &amp; Nicolas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System Design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Established modular requirements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Worked on redesigns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Memory Team – Pablo &amp; Timothy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Worked on establishing the cache subsystem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Established functionality of IF &amp; MEM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Testing of memory stage 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Verification Team – Davi &amp; Evan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Verified essential units; Execution &amp; Decoder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Worked on early UVM reports &amp; Assertion-based Testbenches </a:t>
            </a:r>
            <a:br>
              <a:rPr lang="en-US" sz="2000"/>
            </a:b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803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4D9E-D35A-B4CF-10FD-A7240E0E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1110050"/>
            <a:ext cx="9982201" cy="718150"/>
          </a:xfrm>
        </p:spPr>
        <p:txBody>
          <a:bodyPr anchor="ctr">
            <a:normAutofit/>
          </a:bodyPr>
          <a:lstStyle/>
          <a:p>
            <a:r>
              <a:rPr lang="en-US"/>
              <a:t>Custom Instruction Generator 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F20C0-B10B-7037-A4F2-53829F7EB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2137720"/>
            <a:ext cx="5276850" cy="3958280"/>
          </a:xfrm>
        </p:spPr>
        <p:txBody>
          <a:bodyPr anchor="t">
            <a:normAutofit fontScale="85000" lnSpcReduction="10000"/>
          </a:bodyPr>
          <a:lstStyle/>
          <a:p>
            <a:r>
              <a:rPr lang="en-US">
                <a:latin typeface="Arial"/>
                <a:cs typeface="Arial"/>
              </a:rPr>
              <a:t>Custom SystemVerilog module to generate random valid instructions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Outputs a random valid 32-bit RISC-V instruction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Generates valid random data depending on the instruction type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Properly encodes(combines) the bits into a 32-bit instruction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Still working on integrating into existing UVM testbench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pic>
        <p:nvPicPr>
          <p:cNvPr id="4" name="Picture 3" descr="A computer screen shot of a number&#10;&#10;Description automatically generated">
            <a:extLst>
              <a:ext uri="{FF2B5EF4-FFF2-40B4-BE49-F238E27FC236}">
                <a16:creationId xmlns:a16="http://schemas.microsoft.com/office/drawing/2014/main" id="{F6B5F163-AD43-3939-C8BA-53446E8574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333" b="-3"/>
          <a:stretch/>
        </p:blipFill>
        <p:spPr>
          <a:xfrm>
            <a:off x="6191250" y="2137720"/>
            <a:ext cx="5276850" cy="3958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9912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4D9E-D35A-B4CF-10FD-A7240E0E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1110050"/>
            <a:ext cx="9982201" cy="718150"/>
          </a:xfrm>
        </p:spPr>
        <p:txBody>
          <a:bodyPr anchor="ctr">
            <a:normAutofit/>
          </a:bodyPr>
          <a:lstStyle/>
          <a:p>
            <a:r>
              <a:rPr lang="en-US"/>
              <a:t>Initial Instruction Decoder UVM 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6D476-A1F3-0C69-71A0-5DE5A35DC96C}"/>
              </a:ext>
            </a:extLst>
          </p:cNvPr>
          <p:cNvSpPr txBox="1"/>
          <p:nvPr/>
        </p:nvSpPr>
        <p:spPr>
          <a:xfrm>
            <a:off x="723900" y="2137720"/>
            <a:ext cx="7387590" cy="3958280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100" b="0" i="0" kern="1200"/>
              <a:t>Learning and Resources</a:t>
            </a:r>
          </a:p>
          <a:p>
            <a:pPr marL="685800" lvl="2" indent="-228600">
              <a:lnSpc>
                <a:spcPct val="90000"/>
              </a:lnSpc>
              <a:spcAft>
                <a:spcPts val="1000"/>
              </a:spcAft>
              <a:buFont typeface="Wingdings" panose="020B0604020202020204" pitchFamily="34" charset="0"/>
              <a:buChar char="§"/>
            </a:pPr>
            <a:r>
              <a:rPr lang="en-US" sz="1100" b="0" i="0" kern="1200"/>
              <a:t>Watched Cadence UVM training modules for foundational understanding.</a:t>
            </a:r>
            <a:endParaRPr lang="en-US" sz="1100" b="0" i="0" kern="1200">
              <a:ea typeface="Calibri"/>
              <a:cs typeface="Calibri"/>
            </a:endParaRPr>
          </a:p>
          <a:p>
            <a:pPr marL="685800" lvl="2" indent="-228600">
              <a:lnSpc>
                <a:spcPct val="90000"/>
              </a:lnSpc>
              <a:spcAft>
                <a:spcPts val="1000"/>
              </a:spcAft>
              <a:buFont typeface="Wingdings" panose="020B0604020202020204" pitchFamily="34" charset="0"/>
              <a:buChar char="§"/>
            </a:pPr>
            <a:r>
              <a:rPr lang="en-US" sz="1100" b="0" i="0" kern="1200"/>
              <a:t>Watched other UVM training resources online</a:t>
            </a:r>
            <a:endParaRPr lang="en-US" sz="1100" b="0" i="0" kern="1200">
              <a:ea typeface="Calibri"/>
              <a:cs typeface="Calibri"/>
            </a:endParaRPr>
          </a:p>
          <a:p>
            <a:pPr marL="22860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100" b="0" i="0" kern="1200"/>
              <a:t>Progress</a:t>
            </a:r>
            <a:endParaRPr lang="en-US" sz="1100" b="0" i="0" kern="1200">
              <a:ea typeface="Calibri"/>
              <a:cs typeface="Calibri"/>
            </a:endParaRPr>
          </a:p>
          <a:p>
            <a:pPr marL="685800" lvl="2" indent="-228600">
              <a:lnSpc>
                <a:spcPct val="90000"/>
              </a:lnSpc>
              <a:spcAft>
                <a:spcPts val="1000"/>
              </a:spcAft>
              <a:buFont typeface="Wingdings" panose="020B0604020202020204" pitchFamily="34" charset="0"/>
              <a:buChar char="§"/>
            </a:pPr>
            <a:r>
              <a:rPr lang="en-US" sz="1100" b="0" i="0" kern="1200"/>
              <a:t>Framework for the decode stage of the UVM testbench has been set up.</a:t>
            </a:r>
            <a:endParaRPr lang="en-US" sz="1100" b="0" i="0" kern="1200">
              <a:ea typeface="Calibri"/>
              <a:cs typeface="Calibri"/>
            </a:endParaRPr>
          </a:p>
          <a:p>
            <a:pPr marL="685800" lvl="2" indent="-228600">
              <a:lnSpc>
                <a:spcPct val="90000"/>
              </a:lnSpc>
              <a:spcAft>
                <a:spcPts val="1000"/>
              </a:spcAft>
              <a:buFont typeface="Wingdings" panose="020B0604020202020204" pitchFamily="34" charset="0"/>
              <a:buChar char="§"/>
            </a:pPr>
            <a:r>
              <a:rPr lang="en-US" sz="1100" b="0" i="0" kern="1200"/>
              <a:t>Basic testbench infrastructure is operational.</a:t>
            </a:r>
            <a:endParaRPr lang="en-US" sz="1100" b="0" i="0" kern="1200">
              <a:ea typeface="Calibri"/>
              <a:cs typeface="Calibri"/>
            </a:endParaRPr>
          </a:p>
          <a:p>
            <a:pPr marL="22860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100" b="0" i="0" kern="1200"/>
              <a:t>Current Gaps</a:t>
            </a:r>
            <a:endParaRPr lang="en-US" sz="1100" b="0" i="0" kern="1200">
              <a:ea typeface="Calibri"/>
              <a:cs typeface="Calibri"/>
            </a:endParaRPr>
          </a:p>
          <a:p>
            <a:pPr marL="685800" lvl="2" indent="-228600">
              <a:lnSpc>
                <a:spcPct val="90000"/>
              </a:lnSpc>
              <a:spcAft>
                <a:spcPts val="1000"/>
              </a:spcAft>
              <a:buFont typeface="Wingdings" panose="020B0604020202020204" pitchFamily="34" charset="0"/>
              <a:buChar char="§"/>
            </a:pPr>
            <a:r>
              <a:rPr lang="en-US" sz="1100" b="0" i="0" kern="1200"/>
              <a:t>Custom instruction generator is developed but not yet integrated into the testbench/DUT.</a:t>
            </a:r>
            <a:endParaRPr lang="en-US" sz="1100" b="0" i="0" kern="1200">
              <a:ea typeface="Calibri"/>
              <a:cs typeface="Calibri"/>
            </a:endParaRPr>
          </a:p>
          <a:p>
            <a:pPr marL="685800" lvl="2" indent="-228600">
              <a:lnSpc>
                <a:spcPct val="90000"/>
              </a:lnSpc>
              <a:spcAft>
                <a:spcPts val="1000"/>
              </a:spcAft>
              <a:buFont typeface="Wingdings" panose="020B0604020202020204" pitchFamily="34" charset="0"/>
              <a:buChar char="§"/>
            </a:pPr>
            <a:r>
              <a:rPr lang="en-US" sz="1100" b="0" i="0" kern="1200"/>
              <a:t>DUT is not producing the correct </a:t>
            </a:r>
            <a:r>
              <a:rPr lang="en-US" sz="1100" b="0" i="0" kern="1200" err="1"/>
              <a:t>iop</a:t>
            </a:r>
            <a:r>
              <a:rPr lang="en-US" sz="1100" b="0" i="0" kern="1200"/>
              <a:t> signals as expected.</a:t>
            </a:r>
            <a:endParaRPr lang="en-US" sz="1100" b="0" i="0" kern="1200">
              <a:ea typeface="Calibri"/>
              <a:cs typeface="Calibri"/>
            </a:endParaRPr>
          </a:p>
          <a:p>
            <a:pPr marL="22860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100" b="0" i="0" kern="1200"/>
              <a:t>Next Steps</a:t>
            </a:r>
            <a:endParaRPr lang="en-US" sz="1100" b="0" i="0" kern="1200">
              <a:ea typeface="Calibri"/>
              <a:cs typeface="Calibri"/>
            </a:endParaRPr>
          </a:p>
          <a:p>
            <a:pPr marL="685800" lvl="2" indent="-228600">
              <a:lnSpc>
                <a:spcPct val="90000"/>
              </a:lnSpc>
              <a:spcAft>
                <a:spcPts val="1000"/>
              </a:spcAft>
              <a:buFont typeface="Wingdings" panose="020B0604020202020204" pitchFamily="34" charset="0"/>
              <a:buChar char="§"/>
            </a:pPr>
            <a:r>
              <a:rPr lang="en-US" sz="1100" b="0" i="0" kern="1200"/>
              <a:t>Integrate the custom instruction generator with the UVM testbench.</a:t>
            </a:r>
            <a:endParaRPr lang="en-US" sz="1100" b="0" i="0" kern="1200">
              <a:ea typeface="Calibri"/>
              <a:cs typeface="Calibri"/>
            </a:endParaRPr>
          </a:p>
          <a:p>
            <a:pPr marL="685800" lvl="2" indent="-228600">
              <a:lnSpc>
                <a:spcPct val="90000"/>
              </a:lnSpc>
              <a:spcAft>
                <a:spcPts val="1000"/>
              </a:spcAft>
              <a:buFont typeface="Wingdings" panose="020B0604020202020204" pitchFamily="34" charset="0"/>
              <a:buChar char="§"/>
            </a:pPr>
            <a:r>
              <a:rPr lang="en-US" sz="1100" b="0" i="0" kern="1200"/>
              <a:t>Debug and fix the issue in the DUT logic affecting the </a:t>
            </a:r>
            <a:r>
              <a:rPr lang="en-US" sz="1100" b="0" i="0" kern="1200" err="1"/>
              <a:t>iop</a:t>
            </a:r>
            <a:r>
              <a:rPr lang="en-US" sz="1100" b="0" i="0" kern="1200"/>
              <a:t> signal generation.</a:t>
            </a:r>
            <a:endParaRPr lang="en-US" sz="1100" b="0" i="0" kern="1200">
              <a:ea typeface="Calibri"/>
              <a:cs typeface="Calibri"/>
            </a:endParaRPr>
          </a:p>
          <a:p>
            <a:pPr marL="685800" lvl="2" indent="-228600">
              <a:lnSpc>
                <a:spcPct val="90000"/>
              </a:lnSpc>
              <a:spcAft>
                <a:spcPts val="1000"/>
              </a:spcAft>
              <a:buFont typeface="Wingdings" panose="020B0604020202020204" pitchFamily="34" charset="0"/>
              <a:buChar char="§"/>
            </a:pPr>
            <a:r>
              <a:rPr lang="en-US" sz="1100" b="0" i="0" kern="1200"/>
              <a:t>Ensure all instructions are properly being decoded</a:t>
            </a:r>
            <a:endParaRPr lang="en-US" sz="1100" b="0" i="0" kern="1200">
              <a:ea typeface="Calibri"/>
              <a:cs typeface="Calibri"/>
            </a:endParaRPr>
          </a:p>
          <a:p>
            <a:pPr marL="228600" lvl="1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1100" b="0" i="0" kern="120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4FD4B0AF-F320-0035-3F71-EF0257B6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3" t="-998" r="68903" b="722"/>
          <a:stretch/>
        </p:blipFill>
        <p:spPr>
          <a:xfrm>
            <a:off x="8301990" y="2137720"/>
            <a:ext cx="3166109" cy="3958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3064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652-532D-A48A-58EA-B70D1C5C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1110050"/>
            <a:ext cx="4508204" cy="718150"/>
          </a:xfrm>
        </p:spPr>
        <p:txBody>
          <a:bodyPr/>
          <a:lstStyle/>
          <a:p>
            <a:r>
              <a:rPr lang="en-US">
                <a:latin typeface="Arial Black"/>
              </a:rPr>
              <a:t>Test Program: Fib Gen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CF55D-4462-33B5-C399-36B036EDF6D2}"/>
              </a:ext>
            </a:extLst>
          </p:cNvPr>
          <p:cNvSpPr txBox="1"/>
          <p:nvPr/>
        </p:nvSpPr>
        <p:spPr>
          <a:xfrm>
            <a:off x="1101306" y="2007079"/>
            <a:ext cx="5000445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addi</a:t>
            </a:r>
            <a:r>
              <a:rPr lang="en-US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 x5, x0, 0  # F0</a:t>
            </a:r>
            <a:endParaRPr lang="en-US"/>
          </a:p>
          <a:p>
            <a:r>
              <a:rPr lang="en-US" err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addi</a:t>
            </a:r>
            <a:r>
              <a:rPr lang="en-US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 x6, x0, 1         # F1</a:t>
            </a:r>
            <a:endParaRPr lang="en-US"/>
          </a:p>
          <a:p>
            <a:r>
              <a:rPr lang="en-US" err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addi</a:t>
            </a:r>
            <a:r>
              <a:rPr lang="en-US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 x7, x0, 20       # Number of iterations</a:t>
            </a:r>
            <a:endParaRPr lang="en-US"/>
          </a:p>
          <a:p>
            <a:br>
              <a:rPr lang="en-US"/>
            </a:br>
            <a:endParaRPr lang="en-US"/>
          </a:p>
          <a:p>
            <a:r>
              <a:rPr lang="en-US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loop:</a:t>
            </a:r>
            <a:endParaRPr lang="en-US"/>
          </a:p>
          <a:p>
            <a:r>
              <a:rPr lang="en-US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add  x8, x5, x6     # </a:t>
            </a:r>
            <a:r>
              <a:rPr lang="en-US" err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F_next</a:t>
            </a:r>
            <a:r>
              <a:rPr lang="en-US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 = F0 + F1</a:t>
            </a:r>
            <a:endParaRPr lang="en-US"/>
          </a:p>
          <a:p>
            <a:r>
              <a:rPr lang="en-US" err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addi</a:t>
            </a:r>
            <a:r>
              <a:rPr lang="en-US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 x5, x6, 0       # F0 = F1</a:t>
            </a:r>
            <a:endParaRPr lang="en-US"/>
          </a:p>
          <a:p>
            <a:r>
              <a:rPr lang="en-US" err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addi</a:t>
            </a:r>
            <a:r>
              <a:rPr lang="en-US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 x6, x8, 0       # F1 = </a:t>
            </a:r>
            <a:r>
              <a:rPr lang="en-US" err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F_next</a:t>
            </a:r>
            <a:endParaRPr lang="en-US" err="1"/>
          </a:p>
          <a:p>
            <a:r>
              <a:rPr lang="en-US" err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addi</a:t>
            </a:r>
            <a:r>
              <a:rPr lang="en-US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 x7, x7, -1</a:t>
            </a:r>
            <a:endParaRPr lang="en-US"/>
          </a:p>
          <a:p>
            <a:r>
              <a:rPr lang="en-US" err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bne</a:t>
            </a:r>
            <a:r>
              <a:rPr lang="en-US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 x7, x0, loop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5807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652-532D-A48A-58EA-B70D1C5C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298661"/>
            <a:ext cx="4508204" cy="718150"/>
          </a:xfrm>
        </p:spPr>
        <p:txBody>
          <a:bodyPr/>
          <a:lstStyle/>
          <a:p>
            <a:r>
              <a:rPr lang="en-US">
                <a:latin typeface="Arial Black"/>
              </a:rPr>
              <a:t>Test Program: Fib Gen</a:t>
            </a:r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8584104-BE06-44A1-3CBC-C29FA1F27D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" r="33630" b="35818"/>
          <a:stretch/>
        </p:blipFill>
        <p:spPr>
          <a:xfrm>
            <a:off x="1106969" y="1017071"/>
            <a:ext cx="10516836" cy="513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93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652-532D-A48A-58EA-B70D1C5C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1110050"/>
            <a:ext cx="4508204" cy="718150"/>
          </a:xfrm>
        </p:spPr>
        <p:txBody>
          <a:bodyPr/>
          <a:lstStyle/>
          <a:p>
            <a:r>
              <a:rPr lang="en-US">
                <a:latin typeface="Arial Black"/>
              </a:rPr>
              <a:t>Benchmark: XOR LOOP</a:t>
            </a:r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7A181B-EAE2-0877-6B67-FB47E41BC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692063"/>
              </p:ext>
            </p:extLst>
          </p:nvPr>
        </p:nvGraphicFramePr>
        <p:xfrm>
          <a:off x="6098309" y="1836574"/>
          <a:ext cx="3505200" cy="1691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189538226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17181194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35316105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494186095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SumXOR_Loop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4707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Reference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RAPID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423267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6A9955"/>
                          </a:solidFill>
                          <a:effectLst/>
                          <a:latin typeface="Cascadia Code"/>
                        </a:rPr>
                        <a:t>113352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N/A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6A9955"/>
                          </a:solidFill>
                          <a:effectLst/>
                          <a:latin typeface="Cascadia Code"/>
                        </a:rPr>
                        <a:t>340065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2126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Clocks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56676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70008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170032.5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55069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Instr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6A9955"/>
                          </a:solidFill>
                          <a:effectLst/>
                          <a:latin typeface="Cascadia Code"/>
                        </a:rPr>
                        <a:t>50,006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6A9955"/>
                          </a:solidFill>
                          <a:effectLst/>
                          <a:latin typeface="Cascadia Code"/>
                        </a:rPr>
                        <a:t>50,006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6A9955"/>
                          </a:solidFill>
                          <a:effectLst/>
                          <a:latin typeface="Cascadia Code"/>
                        </a:rPr>
                        <a:t>50,006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510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CPI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1.133383994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1.399992001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3.400241971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8413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IPC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0.882313501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0.714289795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0.294096717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3497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% Up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300.0079399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242.8758142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1118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41533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85CF55D-4462-33B5-C399-36B036EDF6D2}"/>
              </a:ext>
            </a:extLst>
          </p:cNvPr>
          <p:cNvSpPr txBox="1"/>
          <p:nvPr/>
        </p:nvSpPr>
        <p:spPr>
          <a:xfrm>
            <a:off x="1101306" y="2007079"/>
            <a:ext cx="5000445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        li t0, 0          # Initialize sum to 0</a:t>
            </a:r>
          </a:p>
          <a:p>
            <a:r>
              <a:rPr lang="en-US">
                <a:ea typeface="+mn-lt"/>
                <a:cs typeface="+mn-lt"/>
              </a:rPr>
              <a:t>        li t1, 0          # Initialize XOR result to 0</a:t>
            </a:r>
          </a:p>
          <a:p>
            <a:r>
              <a:rPr lang="en-US">
                <a:ea typeface="+mn-lt"/>
                <a:cs typeface="+mn-lt"/>
              </a:rPr>
              <a:t>        li t2, 10000      # Loop counter (large number)</a:t>
            </a:r>
          </a:p>
          <a:p>
            <a:r>
              <a:rPr lang="en-US">
                <a:ea typeface="+mn-lt"/>
                <a:cs typeface="+mn-lt"/>
              </a:rPr>
              <a:t>        li t3, 1          # Increment value</a:t>
            </a: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loop:   </a:t>
            </a:r>
          </a:p>
          <a:p>
            <a:r>
              <a:rPr lang="en-US">
                <a:ea typeface="+mn-lt"/>
                <a:cs typeface="+mn-lt"/>
              </a:rPr>
              <a:t>     add t0, t0, t3    # Add increment to sum</a:t>
            </a:r>
            <a:endParaRPr lang="en-US"/>
          </a:p>
          <a:p>
            <a:r>
              <a:rPr lang="en-US">
                <a:ea typeface="+mn-lt"/>
                <a:cs typeface="+mn-lt"/>
              </a:rPr>
              <a:t>        </a:t>
            </a:r>
            <a:r>
              <a:rPr lang="en-US" err="1">
                <a:ea typeface="+mn-lt"/>
                <a:cs typeface="+mn-lt"/>
              </a:rPr>
              <a:t>xor</a:t>
            </a:r>
            <a:r>
              <a:rPr lang="en-US">
                <a:ea typeface="+mn-lt"/>
                <a:cs typeface="+mn-lt"/>
              </a:rPr>
              <a:t> t1, t1, t3    # XOR current value with t1</a:t>
            </a:r>
          </a:p>
          <a:p>
            <a:r>
              <a:rPr lang="en-US">
                <a:ea typeface="+mn-lt"/>
                <a:cs typeface="+mn-lt"/>
              </a:rPr>
              <a:t>        </a:t>
            </a:r>
            <a:r>
              <a:rPr lang="en-US" err="1">
                <a:ea typeface="+mn-lt"/>
                <a:cs typeface="+mn-lt"/>
              </a:rPr>
              <a:t>addi</a:t>
            </a:r>
            <a:r>
              <a:rPr lang="en-US">
                <a:ea typeface="+mn-lt"/>
                <a:cs typeface="+mn-lt"/>
              </a:rPr>
              <a:t> t3, t3, 1    # Increment current value</a:t>
            </a:r>
          </a:p>
          <a:p>
            <a:r>
              <a:rPr lang="en-US">
                <a:ea typeface="+mn-lt"/>
                <a:cs typeface="+mn-lt"/>
              </a:rPr>
              <a:t>        </a:t>
            </a:r>
            <a:r>
              <a:rPr lang="en-US" err="1">
                <a:ea typeface="+mn-lt"/>
                <a:cs typeface="+mn-lt"/>
              </a:rPr>
              <a:t>addi</a:t>
            </a:r>
            <a:r>
              <a:rPr lang="en-US">
                <a:ea typeface="+mn-lt"/>
                <a:cs typeface="+mn-lt"/>
              </a:rPr>
              <a:t> t2, t2, -1   # Decrement loop counter</a:t>
            </a:r>
          </a:p>
          <a:p>
            <a:r>
              <a:rPr lang="en-US">
                <a:ea typeface="+mn-lt"/>
                <a:cs typeface="+mn-lt"/>
              </a:rPr>
              <a:t>        </a:t>
            </a:r>
            <a:r>
              <a:rPr lang="en-US" err="1">
                <a:ea typeface="+mn-lt"/>
                <a:cs typeface="+mn-lt"/>
              </a:rPr>
              <a:t>bne</a:t>
            </a:r>
            <a:r>
              <a:rPr lang="en-US">
                <a:ea typeface="+mn-lt"/>
                <a:cs typeface="+mn-lt"/>
              </a:rPr>
              <a:t> t2, x0, loop  # Repeat if counter not zero</a:t>
            </a:r>
          </a:p>
          <a:p>
            <a:r>
              <a:rPr lang="en-US">
                <a:ea typeface="+mn-lt"/>
                <a:cs typeface="+mn-lt"/>
              </a:rPr>
              <a:t>        </a:t>
            </a:r>
            <a:r>
              <a:rPr lang="en-US" err="1">
                <a:ea typeface="+mn-lt"/>
                <a:cs typeface="+mn-lt"/>
              </a:rPr>
              <a:t>nop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896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57D08-35C3-5FA5-89CC-03E2D81A6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DE75F854-485E-1CB2-C710-27E4EBC47E72}"/>
              </a:ext>
            </a:extLst>
          </p:cNvPr>
          <p:cNvGraphicFramePr/>
          <p:nvPr/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3988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F7029-A69F-C5D9-9F2F-A3366AEA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Management Tools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B933E-B626-EE17-5124-939ACC0BC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140966"/>
            <a:ext cx="9982201" cy="37938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AGILE Methodology </a:t>
            </a:r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Regular weekly meetings </a:t>
            </a:r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Established collaborative spaces</a:t>
            </a:r>
          </a:p>
          <a:p>
            <a:pPr lvl="1">
              <a:lnSpc>
                <a:spcPct val="100000"/>
              </a:lnSpc>
              <a:buFont typeface="Courier New,monospace" panose="020B0604020202020204" pitchFamily="34" charset="0"/>
              <a:buChar char="o"/>
            </a:pPr>
            <a:r>
              <a:rPr lang="en-US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Discord </a:t>
            </a:r>
          </a:p>
          <a:p>
            <a:pPr lvl="1">
              <a:lnSpc>
                <a:spcPct val="100000"/>
              </a:lnSpc>
              <a:buFont typeface="Courier New,monospace" panose="020B0604020202020204" pitchFamily="34" charset="0"/>
              <a:buChar char="o"/>
            </a:pPr>
            <a:r>
              <a:rPr lang="en-US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GitHub </a:t>
            </a:r>
          </a:p>
          <a:p>
            <a:pPr lvl="1">
              <a:lnSpc>
                <a:spcPct val="100000"/>
              </a:lnSpc>
              <a:buFont typeface="Courier New,monospace" panose="020B0604020202020204" pitchFamily="34" charset="0"/>
              <a:buChar char="o"/>
            </a:pPr>
            <a:r>
              <a:rPr lang="en-US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OneDrive</a:t>
            </a:r>
          </a:p>
          <a:p>
            <a:pPr>
              <a:lnSpc>
                <a:spcPct val="100000"/>
              </a:lnSpc>
              <a:buFont typeface="Courier New,monospace" panose="020B0604020202020204" pitchFamily="34" charset="0"/>
              <a:buChar char="o"/>
            </a:pPr>
            <a:r>
              <a:rPr lang="en-US" sz="2400">
                <a:solidFill>
                  <a:schemeClr val="tx1">
                    <a:alpha val="80000"/>
                  </a:schemeClr>
                </a:solidFill>
                <a:latin typeface="Arial"/>
                <a:cs typeface="Arial"/>
              </a:rPr>
              <a:t>Followed timelines to meet milestones</a:t>
            </a:r>
          </a:p>
        </p:txBody>
      </p:sp>
    </p:spTree>
    <p:extLst>
      <p:ext uri="{BB962C8B-B14F-4D97-AF65-F5344CB8AC3E}">
        <p14:creationId xmlns:p14="http://schemas.microsoft.com/office/powerpoint/2010/main" val="4186345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D30F-9006-F744-F0E6-6BA41430C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 for Phase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C21-E00A-203B-83F4-69001DCF7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Finalize functional and/or formal verification of the design, adhering to the target code coverage.</a:t>
            </a:r>
          </a:p>
          <a:p>
            <a:r>
              <a:rPr lang="en-US">
                <a:latin typeface="Arial"/>
                <a:cs typeface="Arial"/>
              </a:rPr>
              <a:t>Use electronic design tools to perform physical design and create a layout of the design. </a:t>
            </a:r>
          </a:p>
          <a:p>
            <a:r>
              <a:rPr lang="en-US">
                <a:latin typeface="Arial"/>
                <a:cs typeface="Arial"/>
              </a:rPr>
              <a:t>Conduct static timing analysis (STA), IR drop, and electromigration analysis to ensure physical performance requirements are met. Target a maximum IR drop of 5% with no timing failures and maximum current density within limits. </a:t>
            </a:r>
          </a:p>
          <a:p>
            <a:r>
              <a:rPr lang="en-US">
                <a:latin typeface="Arial"/>
                <a:cs typeface="Arial"/>
              </a:rPr>
              <a:t>Use physical design techniques such as design rule checking (DRC) to establish design manufacturability and layout versus schematic (LVS) to ensure correctness of the physical design. </a:t>
            </a:r>
          </a:p>
        </p:txBody>
      </p:sp>
    </p:spTree>
    <p:extLst>
      <p:ext uri="{BB962C8B-B14F-4D97-AF65-F5344CB8AC3E}">
        <p14:creationId xmlns:p14="http://schemas.microsoft.com/office/powerpoint/2010/main" val="2882783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D582B-1FA3-D570-CA4A-4A2849A7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2648427"/>
            <a:ext cx="9982201" cy="718150"/>
          </a:xfrm>
        </p:spPr>
        <p:txBody>
          <a:bodyPr/>
          <a:lstStyle/>
          <a:p>
            <a:pPr algn="ctr"/>
            <a:r>
              <a:rPr lang="en-US">
                <a:latin typeface="Arial Black"/>
              </a:rPr>
              <a:t>THANK YOU FOR THE SUPPORT!!!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00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64B3-3CBE-F640-94A7-65A0B9010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102994"/>
            <a:ext cx="9982201" cy="718150"/>
          </a:xfrm>
        </p:spPr>
        <p:txBody>
          <a:bodyPr anchor="ctr">
            <a:normAutofit/>
          </a:bodyPr>
          <a:lstStyle/>
          <a:p>
            <a:r>
              <a:rPr lang="en-US">
                <a:latin typeface="Arial Black"/>
              </a:rPr>
              <a:t>Summary of Design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0551A-1F49-694A-AEDC-95D6EA386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2137720"/>
            <a:ext cx="5276850" cy="3958280"/>
          </a:xfrm>
        </p:spPr>
        <p:txBody>
          <a:bodyPr anchor="t">
            <a:normAutofit/>
          </a:bodyPr>
          <a:lstStyle/>
          <a:p>
            <a:pPr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Simple RTL logic</a:t>
            </a:r>
          </a:p>
          <a:p>
            <a:pPr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Support the 37 RISC instructions</a:t>
            </a:r>
          </a:p>
          <a:p>
            <a:pPr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Use the classic 5-stage pipeline</a:t>
            </a:r>
          </a:p>
        </p:txBody>
      </p:sp>
      <p:pic>
        <p:nvPicPr>
          <p:cNvPr id="4" name="Picture 3" descr="File:Fivestagespipeline.png - Wikimedia Commons">
            <a:extLst>
              <a:ext uri="{FF2B5EF4-FFF2-40B4-BE49-F238E27FC236}">
                <a16:creationId xmlns:a16="http://schemas.microsoft.com/office/drawing/2014/main" id="{738F37F5-843A-FB09-68E1-2C4BA7ED33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7" r="103" b="178"/>
          <a:stretch/>
        </p:blipFill>
        <p:spPr>
          <a:xfrm>
            <a:off x="4434416" y="2426996"/>
            <a:ext cx="7652196" cy="22367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989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64B3-3CBE-F640-94A7-65A0B9010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solidFill>
                  <a:srgbClr val="000000"/>
                </a:solidFill>
                <a:latin typeface="Arial Black"/>
              </a:rPr>
              <a:t>RAPID Core</a:t>
            </a:r>
            <a:endParaRPr lang="en-US"/>
          </a:p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3FF03F-A5AC-7A2F-13CF-02F69BDF1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055" y="1587387"/>
            <a:ext cx="9673277" cy="4452168"/>
          </a:xfrm>
        </p:spPr>
      </p:pic>
    </p:spTree>
    <p:extLst>
      <p:ext uri="{BB962C8B-B14F-4D97-AF65-F5344CB8AC3E}">
        <p14:creationId xmlns:p14="http://schemas.microsoft.com/office/powerpoint/2010/main" val="4023273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64B3-3CBE-F640-94A7-65A0B9010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solidFill>
                  <a:srgbClr val="000000"/>
                </a:solidFill>
                <a:latin typeface="Arial Black"/>
              </a:rPr>
              <a:t>RAPID Core – MEM FSM</a:t>
            </a:r>
            <a:endParaRPr lang="en-US"/>
          </a:p>
          <a:p>
            <a:endParaRPr lang="en-US"/>
          </a:p>
        </p:txBody>
      </p:sp>
      <p:pic>
        <p:nvPicPr>
          <p:cNvPr id="9" name="Content Placeholder 8" descr="A diagram of a memory read&#10;&#10;Description automatically generated">
            <a:extLst>
              <a:ext uri="{FF2B5EF4-FFF2-40B4-BE49-F238E27FC236}">
                <a16:creationId xmlns:a16="http://schemas.microsoft.com/office/drawing/2014/main" id="{898621B4-001A-417E-8584-A2F519B3F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3971" y="1947221"/>
            <a:ext cx="5451001" cy="4148779"/>
          </a:xfrm>
        </p:spPr>
      </p:pic>
    </p:spTree>
    <p:extLst>
      <p:ext uri="{BB962C8B-B14F-4D97-AF65-F5344CB8AC3E}">
        <p14:creationId xmlns:p14="http://schemas.microsoft.com/office/powerpoint/2010/main" val="1391739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CED9-7C81-9D9F-6BAA-67456B0E6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Feedback from Early Testing</a:t>
            </a:r>
            <a:endParaRPr lang="en-US" sz="4400" b="0" err="1">
              <a:latin typeface="Aptos Display"/>
            </a:endParaRP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2D2256AF-229E-4B38-46BC-471386420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0824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6431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BB2AE-78D1-06DE-F19C-19CDD7C6D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Why redesign RAPID?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A5EDA5-8EB8-E1BE-940C-A7B33C5AD5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67471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8164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64B3-3CBE-F640-94A7-65A0B9010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7" y="723900"/>
            <a:ext cx="10744207" cy="1104300"/>
          </a:xfrm>
        </p:spPr>
        <p:txBody>
          <a:bodyPr anchor="b">
            <a:normAutofit/>
          </a:bodyPr>
          <a:lstStyle/>
          <a:p>
            <a:r>
              <a:rPr lang="en-US" b="0"/>
              <a:t>RAPID-X Core</a:t>
            </a:r>
            <a:endParaRPr lang="en-US"/>
          </a:p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A67E8A-8680-0A46-8C22-832D9A2B0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4-Stage Pipeline</a:t>
            </a:r>
          </a:p>
          <a:p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Optimized FSM</a:t>
            </a:r>
          </a:p>
          <a:p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Combinational logic</a:t>
            </a:r>
          </a:p>
          <a:p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Resolve Race Conditions</a:t>
            </a:r>
            <a:endParaRPr lang="en-US"/>
          </a:p>
        </p:txBody>
      </p:sp>
      <p:pic>
        <p:nvPicPr>
          <p:cNvPr id="10" name="Content Placeholder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C03A93EB-0AA7-DB83-C88D-7F86E3358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64" y="826669"/>
            <a:ext cx="9533050" cy="540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22563"/>
      </p:ext>
    </p:extLst>
  </p:cSld>
  <p:clrMapOvr>
    <a:masterClrMapping/>
  </p:clrMapOvr>
</p:sld>
</file>

<file path=ppt/theme/theme1.xml><?xml version="1.0" encoding="utf-8"?>
<a:theme xmlns:a="http://schemas.openxmlformats.org/drawingml/2006/main" name="UCF - Title, Divider, Mission Statement and Quotation Slides">
  <a:themeElements>
    <a:clrScheme name="UCF Brand PPT - Sept 2022">
      <a:dk1>
        <a:srgbClr val="000000"/>
      </a:dk1>
      <a:lt1>
        <a:srgbClr val="FFFFFF"/>
      </a:lt1>
      <a:dk2>
        <a:srgbClr val="505050"/>
      </a:dk2>
      <a:lt2>
        <a:srgbClr val="F0F0F0"/>
      </a:lt2>
      <a:accent1>
        <a:srgbClr val="F8C323"/>
      </a:accent1>
      <a:accent2>
        <a:srgbClr val="FFF1B7"/>
      </a:accent2>
      <a:accent3>
        <a:srgbClr val="8D949B"/>
      </a:accent3>
      <a:accent4>
        <a:srgbClr val="D6D6D6"/>
      </a:accent4>
      <a:accent5>
        <a:srgbClr val="1A1918"/>
      </a:accent5>
      <a:accent6>
        <a:srgbClr val="C5BBA4"/>
      </a:accent6>
      <a:hlink>
        <a:srgbClr val="00ABF0"/>
      </a:hlink>
      <a:folHlink>
        <a:srgbClr val="747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 anchor="t" anchorCtr="0"/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CF PowerPoint Template - Brand2022-Arial - 9-22-22 - FinalV2" id="{9F101200-6436-DC49-954E-11DB8B12F6AC}" vid="{A8370F7C-EE5B-DB44-A276-513E5974636B}"/>
    </a:ext>
  </a:extLst>
</a:theme>
</file>

<file path=ppt/theme/theme2.xml><?xml version="1.0" encoding="utf-8"?>
<a:theme xmlns:a="http://schemas.openxmlformats.org/drawingml/2006/main" name="UCF - Single Column Content Slides">
  <a:themeElements>
    <a:clrScheme name="UCF Brand PPT - Sept 2022">
      <a:dk1>
        <a:srgbClr val="000000"/>
      </a:dk1>
      <a:lt1>
        <a:srgbClr val="FFFFFF"/>
      </a:lt1>
      <a:dk2>
        <a:srgbClr val="505050"/>
      </a:dk2>
      <a:lt2>
        <a:srgbClr val="F0F0F0"/>
      </a:lt2>
      <a:accent1>
        <a:srgbClr val="F8C323"/>
      </a:accent1>
      <a:accent2>
        <a:srgbClr val="FFF1B7"/>
      </a:accent2>
      <a:accent3>
        <a:srgbClr val="8D949B"/>
      </a:accent3>
      <a:accent4>
        <a:srgbClr val="D6D6D6"/>
      </a:accent4>
      <a:accent5>
        <a:srgbClr val="1A1918"/>
      </a:accent5>
      <a:accent6>
        <a:srgbClr val="C5BBA4"/>
      </a:accent6>
      <a:hlink>
        <a:srgbClr val="00ABF0"/>
      </a:hlink>
      <a:folHlink>
        <a:srgbClr val="747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 anchor="t" anchorCtr="0"/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CF PowerPoint Template - Brand2022-Arial - 9-22-22 - FinalV2" id="{9F101200-6436-DC49-954E-11DB8B12F6AC}" vid="{AFC34F3D-DE4D-CA4C-9159-70E2B1979B0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UCF-PowerPoint-Template-Brand2022-Arial-9-22-22-FinalV2</Template>
  <Application>Microsoft Office PowerPoint</Application>
  <PresentationFormat>Widescreen</PresentationFormat>
  <Slides>38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UCF - Title, Divider, Mission Statement and Quotation Slides</vt:lpstr>
      <vt:lpstr>UCF - Single Column Content Slides</vt:lpstr>
      <vt:lpstr>office theme</vt:lpstr>
      <vt:lpstr>NG iDesign Team Phase 1</vt:lpstr>
      <vt:lpstr>Project Overview</vt:lpstr>
      <vt:lpstr>Teams Dynamics  </vt:lpstr>
      <vt:lpstr>Summary of Design Requirements</vt:lpstr>
      <vt:lpstr>RAPID Core </vt:lpstr>
      <vt:lpstr>RAPID Core – MEM FSM </vt:lpstr>
      <vt:lpstr>Feedback from Early Testing</vt:lpstr>
      <vt:lpstr>Why redesign RAPID?</vt:lpstr>
      <vt:lpstr>RAPID-X Core </vt:lpstr>
      <vt:lpstr>RAPID-X Core </vt:lpstr>
      <vt:lpstr>Frequency and Power Requirement</vt:lpstr>
      <vt:lpstr>PowerPoint Presentation</vt:lpstr>
      <vt:lpstr>PowerPoint Presentation</vt:lpstr>
      <vt:lpstr>Cache Subsystem </vt:lpstr>
      <vt:lpstr>Cache Subsystem</vt:lpstr>
      <vt:lpstr>Cache Subsystem</vt:lpstr>
      <vt:lpstr>Cache signals in waveform viewer</vt:lpstr>
      <vt:lpstr>Cache and fake memory simulation log</vt:lpstr>
      <vt:lpstr>Instruction Fetch Testing</vt:lpstr>
      <vt:lpstr>Testing Waveforms and logs </vt:lpstr>
      <vt:lpstr>Testing Waveforms and logs </vt:lpstr>
      <vt:lpstr>Testing Waveforms and logs </vt:lpstr>
      <vt:lpstr>Verification</vt:lpstr>
      <vt:lpstr>Platform</vt:lpstr>
      <vt:lpstr>Obstacles</vt:lpstr>
      <vt:lpstr>PowerPoint Presentation</vt:lpstr>
      <vt:lpstr>PowerPoint Presentation</vt:lpstr>
      <vt:lpstr>Results Examples</vt:lpstr>
      <vt:lpstr>Obstacles</vt:lpstr>
      <vt:lpstr>Custom Instruction Generator </vt:lpstr>
      <vt:lpstr>Initial Instruction Decoder UVM </vt:lpstr>
      <vt:lpstr>Test Program: Fib Gen</vt:lpstr>
      <vt:lpstr>Test Program: Fib Gen</vt:lpstr>
      <vt:lpstr>Benchmark: XOR LOOP</vt:lpstr>
      <vt:lpstr>PowerPoint Presentation</vt:lpstr>
      <vt:lpstr>Management Tools</vt:lpstr>
      <vt:lpstr>Plan for Phase 2 </vt:lpstr>
      <vt:lpstr>THANK YOU FOR THE SUPPORT!!!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Evan Kasky</dc:creator>
  <cp:keywords/>
  <dc:description/>
  <cp:revision>2</cp:revision>
  <dcterms:created xsi:type="dcterms:W3CDTF">2024-12-10T17:52:29Z</dcterms:created>
  <dcterms:modified xsi:type="dcterms:W3CDTF">2024-12-12T16:29:42Z</dcterms:modified>
  <cp:category/>
</cp:coreProperties>
</file>